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0"/>
  </p:notesMasterIdLst>
  <p:sldIdLst>
    <p:sldId id="256" r:id="rId2"/>
    <p:sldId id="12487" r:id="rId3"/>
    <p:sldId id="265" r:id="rId4"/>
    <p:sldId id="1567" r:id="rId5"/>
    <p:sldId id="12454" r:id="rId6"/>
    <p:sldId id="12459" r:id="rId7"/>
    <p:sldId id="12501" r:id="rId8"/>
    <p:sldId id="12504" r:id="rId9"/>
    <p:sldId id="12488" r:id="rId10"/>
    <p:sldId id="12523" r:id="rId11"/>
    <p:sldId id="12525" r:id="rId12"/>
    <p:sldId id="12494" r:id="rId13"/>
    <p:sldId id="12499" r:id="rId14"/>
    <p:sldId id="12500" r:id="rId15"/>
    <p:sldId id="12528" r:id="rId16"/>
    <p:sldId id="12514" r:id="rId17"/>
    <p:sldId id="12529" r:id="rId18"/>
    <p:sldId id="12507" r:id="rId19"/>
    <p:sldId id="12402" r:id="rId20"/>
    <p:sldId id="12492" r:id="rId21"/>
    <p:sldId id="11952" r:id="rId22"/>
    <p:sldId id="12484" r:id="rId23"/>
    <p:sldId id="12485" r:id="rId24"/>
    <p:sldId id="12493" r:id="rId25"/>
    <p:sldId id="1302" r:id="rId26"/>
    <p:sldId id="12527" r:id="rId27"/>
    <p:sldId id="12526" r:id="rId28"/>
    <p:sldId id="12490" r:id="rId29"/>
    <p:sldId id="12469" r:id="rId30"/>
    <p:sldId id="12470" r:id="rId31"/>
    <p:sldId id="12509" r:id="rId32"/>
    <p:sldId id="12395" r:id="rId33"/>
    <p:sldId id="12511" r:id="rId34"/>
    <p:sldId id="329" r:id="rId35"/>
    <p:sldId id="264" r:id="rId36"/>
    <p:sldId id="12486" r:id="rId37"/>
    <p:sldId id="1234" r:id="rId38"/>
    <p:sldId id="269"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C53306-9ADA-1D80-40C9-93905B32D827}" name="Kayla Woodson" initials="KW" userId="S::kwoodson@lakeresearch.com::3b489e3a-d63b-4254-8a8d-f4d3ade46268" providerId="AD"/>
  <p188:author id="{71738E1B-2E56-BCBD-607E-18820967A462}" name="Cate Gormley" initials="CG" userId="S::cgormley@lakeresearch.com::2255da23-0a80-4a27-826d-7ff862eea940" providerId="AD"/>
  <p188:author id="{B120CE2B-176B-0A9F-E7C6-37D0E739CFC7}" name="Carolyn Ren" initials="CR" userId="S::CRen@lakeresearch.com::ac3752c7-834b-4559-a990-e59d93abc506" providerId="AD"/>
  <p188:author id="{C98F0A3B-12E5-19A6-6F47-90E3F99AFC12}" name="Izzy Vinyard" initials="IV" userId="S::ivinyard@lakeresearch.com::47882721-1ef3-4d66-aba8-587bcbeabf0a" providerId="AD"/>
  <p188:author id="{5CB75D42-06D7-55D2-647A-EE33F8AD3F58}" name="Cate Gormley" initials="CG" userId="S-1-5-21-1912555201-226284679-2662053949-1174" providerId="AD"/>
  <p188:author id="{6ADF7B98-969C-7AA1-CF2B-EA22149F04EB}" name="Jenna Scarbrough" initials="JS" userId="S::jscarbrough@lakeresearch.com::6952ab35-a473-4bdc-9b5f-791de1f142cd" providerId="AD"/>
  <p188:author id="{6804AAAB-78F0-6519-589B-1EB60F66C48C}" name="Lina Tate" initials="LT" userId="S::ltate@lakeresearch.com::e3e03e5e-f200-4721-bda6-028ff2cc6830" providerId="AD"/>
  <p188:author id="{F46A45B9-CF7C-1003-6EEC-222EFAE7C365}" name="Matthew Gillett" initials="MG" userId="S::mgillett@lakeresearch.com::e10eb8c4-dc25-4954-9ec1-28871f55a79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Cate Gormley" initials="CG" lastIdx="15" clrIdx="6">
    <p:extLst>
      <p:ext uri="{19B8F6BF-5375-455C-9EA6-DF929625EA0E}">
        <p15:presenceInfo xmlns:p15="http://schemas.microsoft.com/office/powerpoint/2012/main" userId="S::cgormley@lakeresearch.com::2255da23-0a80-4a27-826d-7ff862eea940" providerId="AD"/>
      </p:ext>
    </p:extLst>
  </p:cmAuthor>
  <p:cmAuthor id="1" name="Lindsay Kruse" initials="LK" lastIdx="3" clrIdx="0">
    <p:extLst>
      <p:ext uri="{19B8F6BF-5375-455C-9EA6-DF929625EA0E}">
        <p15:presenceInfo xmlns:p15="http://schemas.microsoft.com/office/powerpoint/2012/main" userId="0d59bd34-e8a3-4ac2-a1bc-d33fc81b2edf" providerId="Windows Live"/>
      </p:ext>
    </p:extLst>
  </p:cmAuthor>
  <p:cmAuthor id="2" name="Jonathan Voss" initials="JV" lastIdx="2" clrIdx="1">
    <p:extLst>
      <p:ext uri="{19B8F6BF-5375-455C-9EA6-DF929625EA0E}">
        <p15:presenceInfo xmlns:p15="http://schemas.microsoft.com/office/powerpoint/2012/main" userId="Jonathan Voss" providerId="None"/>
      </p:ext>
    </p:extLst>
  </p:cmAuthor>
  <p:cmAuthor id="3" name="Jonathan Voss" initials="JV [2]" lastIdx="0" clrIdx="2">
    <p:extLst>
      <p:ext uri="{19B8F6BF-5375-455C-9EA6-DF929625EA0E}">
        <p15:presenceInfo xmlns:p15="http://schemas.microsoft.com/office/powerpoint/2012/main" userId="S-1-5-21-1912555201-226284679-2662053949-1242" providerId="AD"/>
      </p:ext>
    </p:extLst>
  </p:cmAuthor>
  <p:cmAuthor id="4" name="Olivia Nater" initials="ON" lastIdx="43" clrIdx="3">
    <p:extLst>
      <p:ext uri="{19B8F6BF-5375-455C-9EA6-DF929625EA0E}">
        <p15:presenceInfo xmlns:p15="http://schemas.microsoft.com/office/powerpoint/2012/main" userId="S-1-5-21-1649339232-3191922501-1646868846-1241" providerId="AD"/>
      </p:ext>
    </p:extLst>
  </p:cmAuthor>
  <p:cmAuthor id="5" name="Marian Starkey" initials="MS" lastIdx="93" clrIdx="4">
    <p:extLst>
      <p:ext uri="{19B8F6BF-5375-455C-9EA6-DF929625EA0E}">
        <p15:presenceInfo xmlns:p15="http://schemas.microsoft.com/office/powerpoint/2012/main" userId="82b8266e8a172b3d" providerId="Windows Live"/>
      </p:ext>
    </p:extLst>
  </p:cmAuthor>
  <p:cmAuthor id="6" name="Izzy Vinyard" initials="IV" lastIdx="8" clrIdx="5">
    <p:extLst>
      <p:ext uri="{19B8F6BF-5375-455C-9EA6-DF929625EA0E}">
        <p15:presenceInfo xmlns:p15="http://schemas.microsoft.com/office/powerpoint/2012/main" userId="S::ivinyard@lakeresearch.com::47882721-1ef3-4d66-aba8-587bcbeab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C4"/>
    <a:srgbClr val="62BB46"/>
    <a:srgbClr val="4472C4"/>
    <a:srgbClr val="5C0000"/>
    <a:srgbClr val="009900"/>
    <a:srgbClr val="E4D2F2"/>
    <a:srgbClr val="B9DCCB"/>
    <a:srgbClr val="DEEBF7"/>
    <a:srgbClr val="FADBC6"/>
    <a:srgbClr val="E4FF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95" autoAdjust="0"/>
    <p:restoredTop sz="94633"/>
  </p:normalViewPr>
  <p:slideViewPr>
    <p:cSldViewPr snapToGrid="0">
      <p:cViewPr varScale="1">
        <p:scale>
          <a:sx n="95" d="100"/>
          <a:sy n="95" d="100"/>
        </p:scale>
        <p:origin x="786" y="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8/10/relationships/authors" Target="authors.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ABFE-4310-A594-A73CDAEF17F1}"/>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ABFE-4310-A594-A73CDAEF17F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BFE-4310-A594-A73CDAEF17F1}"/>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1st Qtr</c:v>
                </c:pt>
                <c:pt idx="1">
                  <c:v>2nd Qtr</c:v>
                </c:pt>
                <c:pt idx="2">
                  <c:v>3rd Qtr</c:v>
                </c:pt>
              </c:strCache>
            </c:strRef>
          </c:cat>
          <c:val>
            <c:numRef>
              <c:f>Sheet1!$B$2:$B$4</c:f>
              <c:numCache>
                <c:formatCode>General</c:formatCode>
                <c:ptCount val="3"/>
                <c:pt idx="0">
                  <c:v>39</c:v>
                </c:pt>
                <c:pt idx="1">
                  <c:v>15</c:v>
                </c:pt>
                <c:pt idx="2">
                  <c:v>46</c:v>
                </c:pt>
              </c:numCache>
            </c:numRef>
          </c:val>
          <c:extLst>
            <c:ext xmlns:c16="http://schemas.microsoft.com/office/drawing/2014/chart" uri="{C3380CC4-5D6E-409C-BE32-E72D297353CC}">
              <c16:uniqueId val="{00000006-ABFE-4310-A594-A73CDAEF17F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9329491030116077E-3"/>
          <c:y val="0.11594237213690253"/>
          <c:w val="0.98313355733663776"/>
          <c:h val="0.67080486156622621"/>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chemeClr val="accent2"/>
              </a:solidFill>
              <a:ln>
                <a:solidFill>
                  <a:schemeClr val="bg1"/>
                </a:solidFill>
              </a:ln>
            </c:spPr>
            <c:extLst>
              <c:ext xmlns:c16="http://schemas.microsoft.com/office/drawing/2014/chart" uri="{C3380CC4-5D6E-409C-BE32-E72D297353CC}">
                <c16:uniqueId val="{00000001-CFB7-443E-AC57-8A904F5F4271}"/>
              </c:ext>
            </c:extLst>
          </c:dPt>
          <c:dPt>
            <c:idx val="1"/>
            <c:invertIfNegative val="0"/>
            <c:bubble3D val="0"/>
            <c:spPr>
              <a:solidFill>
                <a:schemeClr val="accent1"/>
              </a:solidFill>
              <a:ln>
                <a:solidFill>
                  <a:schemeClr val="bg1"/>
                </a:solidFill>
              </a:ln>
            </c:spPr>
            <c:extLst>
              <c:ext xmlns:c16="http://schemas.microsoft.com/office/drawing/2014/chart" uri="{C3380CC4-5D6E-409C-BE32-E72D297353CC}">
                <c16:uniqueId val="{00000003-CFB7-443E-AC57-8A904F5F4271}"/>
              </c:ext>
            </c:extLst>
          </c:dPt>
          <c:dPt>
            <c:idx val="2"/>
            <c:invertIfNegative val="0"/>
            <c:bubble3D val="0"/>
            <c:spPr>
              <a:solidFill>
                <a:schemeClr val="accent4"/>
              </a:solidFill>
              <a:ln>
                <a:solidFill>
                  <a:schemeClr val="bg1"/>
                </a:solidFill>
              </a:ln>
            </c:spPr>
            <c:extLst>
              <c:ext xmlns:c16="http://schemas.microsoft.com/office/drawing/2014/chart" uri="{C3380CC4-5D6E-409C-BE32-E72D297353CC}">
                <c16:uniqueId val="{00000005-CFB7-443E-AC57-8A904F5F4271}"/>
              </c:ext>
            </c:extLst>
          </c:dPt>
          <c:dPt>
            <c:idx val="3"/>
            <c:invertIfNegative val="0"/>
            <c:bubble3D val="0"/>
            <c:spPr>
              <a:solidFill>
                <a:schemeClr val="bg1">
                  <a:lumMod val="50000"/>
                </a:schemeClr>
              </a:solidFill>
              <a:ln>
                <a:solidFill>
                  <a:schemeClr val="bg1"/>
                </a:solidFill>
              </a:ln>
            </c:spPr>
            <c:extLst>
              <c:ext xmlns:c16="http://schemas.microsoft.com/office/drawing/2014/chart" uri="{C3380CC4-5D6E-409C-BE32-E72D297353CC}">
                <c16:uniqueId val="{00000007-CFB7-443E-AC57-8A904F5F4271}"/>
              </c:ext>
            </c:extLst>
          </c:dPt>
          <c:cat>
            <c:strRef>
              <c:f>Sheet1!$A$2:$A$5</c:f>
              <c:strCache>
                <c:ptCount val="4"/>
                <c:pt idx="0">
                  <c:v>Increased</c:v>
                </c:pt>
                <c:pt idx="1">
                  <c:v>Decreased</c:v>
                </c:pt>
                <c:pt idx="2">
                  <c:v>Stayed about the same</c:v>
                </c:pt>
                <c:pt idx="3">
                  <c:v>(Don't know)</c:v>
                </c:pt>
              </c:strCache>
            </c:strRef>
          </c:cat>
          <c:val>
            <c:numRef>
              <c:f>Sheet1!$B$2:$B$5</c:f>
              <c:numCache>
                <c:formatCode>General</c:formatCode>
                <c:ptCount val="4"/>
                <c:pt idx="0">
                  <c:v>16</c:v>
                </c:pt>
                <c:pt idx="1">
                  <c:v>19</c:v>
                </c:pt>
                <c:pt idx="2">
                  <c:v>62</c:v>
                </c:pt>
                <c:pt idx="3">
                  <c:v>3</c:v>
                </c:pt>
              </c:numCache>
            </c:numRef>
          </c:val>
          <c:extLst>
            <c:ext xmlns:c16="http://schemas.microsoft.com/office/drawing/2014/chart" uri="{C3380CC4-5D6E-409C-BE32-E72D297353CC}">
              <c16:uniqueId val="{00000008-CFB7-443E-AC57-8A904F5F4271}"/>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7FB7DF"/>
              </a:solidFill>
              <a:ln>
                <a:solidFill>
                  <a:schemeClr val="bg1"/>
                </a:solidFill>
              </a:ln>
            </c:spPr>
            <c:extLst>
              <c:ext xmlns:c16="http://schemas.microsoft.com/office/drawing/2014/chart" uri="{C3380CC4-5D6E-409C-BE32-E72D297353CC}">
                <c16:uniqueId val="{0000000A-CFB7-443E-AC57-8A904F5F4271}"/>
              </c:ext>
            </c:extLst>
          </c:dPt>
          <c:dPt>
            <c:idx val="1"/>
            <c:invertIfNegative val="0"/>
            <c:bubble3D val="0"/>
            <c:spPr>
              <a:solidFill>
                <a:srgbClr val="C00000">
                  <a:alpha val="50196"/>
                </a:srgbClr>
              </a:solidFill>
              <a:ln>
                <a:solidFill>
                  <a:schemeClr val="bg1"/>
                </a:solidFill>
              </a:ln>
            </c:spPr>
            <c:extLst>
              <c:ext xmlns:c16="http://schemas.microsoft.com/office/drawing/2014/chart" uri="{C3380CC4-5D6E-409C-BE32-E72D297353CC}">
                <c16:uniqueId val="{0000000C-CFB7-443E-AC57-8A904F5F4271}"/>
              </c:ext>
            </c:extLst>
          </c:dPt>
          <c:cat>
            <c:strRef>
              <c:f>Sheet1!$A$2:$A$5</c:f>
              <c:strCache>
                <c:ptCount val="4"/>
                <c:pt idx="0">
                  <c:v>Increased</c:v>
                </c:pt>
                <c:pt idx="1">
                  <c:v>Decreased</c:v>
                </c:pt>
                <c:pt idx="2">
                  <c:v>Stayed about the same</c:v>
                </c:pt>
                <c:pt idx="3">
                  <c:v>(Don't know)</c:v>
                </c:pt>
              </c:strCache>
            </c:strRef>
          </c:cat>
          <c:val>
            <c:numRef>
              <c:f>Sheet1!$C$2:$C$5</c:f>
              <c:numCache>
                <c:formatCode>General</c:formatCode>
                <c:ptCount val="4"/>
              </c:numCache>
            </c:numRef>
          </c:val>
          <c:extLst>
            <c:ext xmlns:c16="http://schemas.microsoft.com/office/drawing/2014/chart" uri="{C3380CC4-5D6E-409C-BE32-E72D297353CC}">
              <c16:uniqueId val="{0000000D-CFB7-443E-AC57-8A904F5F4271}"/>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0E-CFB7-443E-AC57-8A904F5F4271}"/>
              </c:ext>
            </c:extLst>
          </c:dPt>
          <c:dPt>
            <c:idx val="1"/>
            <c:invertIfNegative val="0"/>
            <c:bubble3D val="0"/>
            <c:extLst>
              <c:ext xmlns:c16="http://schemas.microsoft.com/office/drawing/2014/chart" uri="{C3380CC4-5D6E-409C-BE32-E72D297353CC}">
                <c16:uniqueId val="{0000000F-CFB7-443E-AC57-8A904F5F4271}"/>
              </c:ext>
            </c:extLst>
          </c:dPt>
          <c:dLbls>
            <c:spPr>
              <a:noFill/>
              <a:ln>
                <a:noFill/>
              </a:ln>
              <a:effectLst/>
            </c:spPr>
            <c:txPr>
              <a:bodyPr wrap="square" lIns="38100" tIns="19050" rIns="38100" bIns="19050" anchor="ctr">
                <a:spAutoFit/>
              </a:bodyPr>
              <a:lstStyle/>
              <a:p>
                <a:pPr>
                  <a:defRPr sz="1800" b="1">
                    <a:solidFill>
                      <a:schemeClr val="tx1"/>
                    </a:solidFill>
                    <a:latin typeface=""/>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Increased</c:v>
                </c:pt>
                <c:pt idx="1">
                  <c:v>Decreased</c:v>
                </c:pt>
                <c:pt idx="2">
                  <c:v>Stayed about the same</c:v>
                </c:pt>
                <c:pt idx="3">
                  <c:v>(Don't know)</c:v>
                </c:pt>
              </c:strCache>
            </c:strRef>
          </c:cat>
          <c:val>
            <c:numRef>
              <c:f>Sheet1!$D$2:$D$5</c:f>
              <c:numCache>
                <c:formatCode>General</c:formatCode>
                <c:ptCount val="4"/>
                <c:pt idx="0">
                  <c:v>16</c:v>
                </c:pt>
                <c:pt idx="1">
                  <c:v>19</c:v>
                </c:pt>
                <c:pt idx="2">
                  <c:v>62</c:v>
                </c:pt>
                <c:pt idx="3">
                  <c:v>3</c:v>
                </c:pt>
              </c:numCache>
            </c:numRef>
          </c:val>
          <c:extLst>
            <c:ext xmlns:c16="http://schemas.microsoft.com/office/drawing/2014/chart" uri="{C3380CC4-5D6E-409C-BE32-E72D297353CC}">
              <c16:uniqueId val="{00000010-CFB7-443E-AC57-8A904F5F4271}"/>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600" b="1">
                <a:latin typeface=""/>
              </a:defRPr>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lgn="just">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4"/>
              </a:solidFill>
              <a:ln w="19050">
                <a:solidFill>
                  <a:schemeClr val="lt1"/>
                </a:solidFill>
              </a:ln>
              <a:effectLst/>
            </c:spPr>
            <c:extLst>
              <c:ext xmlns:c16="http://schemas.microsoft.com/office/drawing/2014/chart" uri="{C3380CC4-5D6E-409C-BE32-E72D297353CC}">
                <c16:uniqueId val="{00000001-18BD-4940-B1B5-EB76568F41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8BD-4940-B1B5-EB76568F41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8BD-4940-B1B5-EB76568F4148}"/>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7-18BD-4940-B1B5-EB76568F4148}"/>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25</c:v>
                </c:pt>
                <c:pt idx="1">
                  <c:v>39</c:v>
                </c:pt>
                <c:pt idx="2">
                  <c:v>6</c:v>
                </c:pt>
                <c:pt idx="3">
                  <c:v>24</c:v>
                </c:pt>
              </c:numCache>
            </c:numRef>
          </c:val>
          <c:extLst>
            <c:ext xmlns:c16="http://schemas.microsoft.com/office/drawing/2014/chart" uri="{C3380CC4-5D6E-409C-BE32-E72D297353CC}">
              <c16:uniqueId val="{00000008-18BD-4940-B1B5-EB76568F4148}"/>
            </c:ext>
          </c:extLst>
        </c:ser>
        <c:dLbls>
          <c:showLegendKey val="0"/>
          <c:showVal val="0"/>
          <c:showCatName val="0"/>
          <c:showSerName val="0"/>
          <c:showPercent val="0"/>
          <c:showBubbleSize val="0"/>
          <c:showLeaderLines val="1"/>
        </c:dLbls>
        <c:firstSliceAng val="16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753692940483458"/>
          <c:y val="6.0676312261696445E-2"/>
          <c:w val="0.46743513914285373"/>
          <c:h val="0.78748334746275883"/>
        </c:manualLayout>
      </c:layout>
      <c:barChart>
        <c:barDir val="bar"/>
        <c:grouping val="stacked"/>
        <c:varyColors val="0"/>
        <c:ser>
          <c:idx val="0"/>
          <c:order val="0"/>
          <c:tx>
            <c:strRef>
              <c:f>Sheet1!$B$1</c:f>
              <c:strCache>
                <c:ptCount val="1"/>
                <c:pt idx="0">
                  <c:v>10 - Strongly agree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How you feel about the future of the country</c:v>
                </c:pt>
                <c:pt idx="1">
                  <c:v>How you feel about the future for younger generations</c:v>
                </c:pt>
              </c:strCache>
            </c:strRef>
          </c:cat>
          <c:val>
            <c:numRef>
              <c:f>Sheet1!$B$2:$B$3</c:f>
              <c:numCache>
                <c:formatCode>General</c:formatCode>
                <c:ptCount val="2"/>
                <c:pt idx="0">
                  <c:v>9</c:v>
                </c:pt>
                <c:pt idx="1">
                  <c:v>9</c:v>
                </c:pt>
              </c:numCache>
            </c:numRef>
          </c:val>
          <c:extLst>
            <c:ext xmlns:c16="http://schemas.microsoft.com/office/drawing/2014/chart" uri="{C3380CC4-5D6E-409C-BE32-E72D297353CC}">
              <c16:uniqueId val="{00000000-5F04-44E9-9C87-B22CB19273C4}"/>
            </c:ext>
          </c:extLst>
        </c:ser>
        <c:ser>
          <c:idx val="1"/>
          <c:order val="1"/>
          <c:tx>
            <c:strRef>
              <c:f>Sheet1!$C$1</c:f>
              <c:strCache>
                <c:ptCount val="1"/>
                <c:pt idx="0">
                  <c:v>8-9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How you feel about the future of the country</c:v>
                </c:pt>
                <c:pt idx="1">
                  <c:v>How you feel about the future for younger generations</c:v>
                </c:pt>
              </c:strCache>
            </c:strRef>
          </c:cat>
          <c:val>
            <c:numRef>
              <c:f>Sheet1!$C$2:$C$3</c:f>
              <c:numCache>
                <c:formatCode>General</c:formatCode>
                <c:ptCount val="2"/>
                <c:pt idx="0">
                  <c:v>16</c:v>
                </c:pt>
                <c:pt idx="1">
                  <c:v>14</c:v>
                </c:pt>
              </c:numCache>
            </c:numRef>
          </c:val>
          <c:extLst>
            <c:ext xmlns:c16="http://schemas.microsoft.com/office/drawing/2014/chart" uri="{C3380CC4-5D6E-409C-BE32-E72D297353CC}">
              <c16:uniqueId val="{00000001-5F04-44E9-9C87-B22CB19273C4}"/>
            </c:ext>
          </c:extLst>
        </c:ser>
        <c:ser>
          <c:idx val="2"/>
          <c:order val="2"/>
          <c:tx>
            <c:strRef>
              <c:f>Sheet1!$D$1</c:f>
              <c:strCache>
                <c:ptCount val="1"/>
                <c:pt idx="0">
                  <c:v>6-7</c:v>
                </c:pt>
              </c:strCache>
            </c:strRef>
          </c:tx>
          <c:spPr>
            <a:solidFill>
              <a:schemeClr val="accent2">
                <a:lumMod val="40000"/>
                <a:lumOff val="60000"/>
              </a:schemeClr>
            </a:solidFill>
            <a:ln>
              <a:noFill/>
            </a:ln>
            <a:effectLst/>
          </c:spPr>
          <c:invertIfNegative val="0"/>
          <c:cat>
            <c:strRef>
              <c:f>Sheet1!$A$2:$A$3</c:f>
              <c:strCache>
                <c:ptCount val="2"/>
                <c:pt idx="0">
                  <c:v>How you feel about the future of the country</c:v>
                </c:pt>
                <c:pt idx="1">
                  <c:v>How you feel about the future for younger generations</c:v>
                </c:pt>
              </c:strCache>
            </c:strRef>
          </c:cat>
          <c:val>
            <c:numRef>
              <c:f>Sheet1!$D$2:$D$3</c:f>
              <c:numCache>
                <c:formatCode>General</c:formatCode>
                <c:ptCount val="2"/>
                <c:pt idx="0">
                  <c:v>16</c:v>
                </c:pt>
                <c:pt idx="1">
                  <c:v>17</c:v>
                </c:pt>
              </c:numCache>
            </c:numRef>
          </c:val>
          <c:extLst>
            <c:ext xmlns:c16="http://schemas.microsoft.com/office/drawing/2014/chart" uri="{C3380CC4-5D6E-409C-BE32-E72D297353CC}">
              <c16:uniqueId val="{00000002-5F04-44E9-9C87-B22CB19273C4}"/>
            </c:ext>
          </c:extLst>
        </c:ser>
        <c:ser>
          <c:idx val="3"/>
          <c:order val="3"/>
          <c:tx>
            <c:strRef>
              <c:f>Sheet1!$E$1</c:f>
              <c:strCache>
                <c:ptCount val="1"/>
                <c:pt idx="0">
                  <c:v>Total Fav</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How you feel about the future of the country</c:v>
                </c:pt>
                <c:pt idx="1">
                  <c:v>How you feel about the future for younger generations</c:v>
                </c:pt>
              </c:strCache>
            </c:strRef>
          </c:cat>
          <c:val>
            <c:numRef>
              <c:f>Sheet1!$E$2:$E$3</c:f>
              <c:numCache>
                <c:formatCode>General</c:formatCode>
                <c:ptCount val="2"/>
                <c:pt idx="0">
                  <c:v>41</c:v>
                </c:pt>
                <c:pt idx="1">
                  <c:v>40</c:v>
                </c:pt>
              </c:numCache>
            </c:numRef>
          </c:val>
          <c:extLst>
            <c:ext xmlns:c16="http://schemas.microsoft.com/office/drawing/2014/chart" uri="{C3380CC4-5D6E-409C-BE32-E72D297353CC}">
              <c16:uniqueId val="{00000003-5F04-44E9-9C87-B22CB19273C4}"/>
            </c:ext>
          </c:extLst>
        </c:ser>
        <c:ser>
          <c:idx val="4"/>
          <c:order val="4"/>
          <c:tx>
            <c:strRef>
              <c:f>Sheet1!$F$1</c:f>
              <c:strCache>
                <c:ptCount val="1"/>
                <c:pt idx="0">
                  <c:v>0 - Strongly disagree</c:v>
                </c:pt>
              </c:strCache>
            </c:strRef>
          </c:tx>
          <c:spPr>
            <a:solidFill>
              <a:schemeClr val="accent3"/>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How you feel about the future of the country</c:v>
                </c:pt>
                <c:pt idx="1">
                  <c:v>How you feel about the future for younger generations</c:v>
                </c:pt>
              </c:strCache>
            </c:strRef>
          </c:cat>
          <c:val>
            <c:numRef>
              <c:f>Sheet1!$F$2:$F$3</c:f>
              <c:numCache>
                <c:formatCode>General</c:formatCode>
                <c:ptCount val="2"/>
                <c:pt idx="0">
                  <c:v>-7</c:v>
                </c:pt>
                <c:pt idx="1">
                  <c:v>-7</c:v>
                </c:pt>
              </c:numCache>
            </c:numRef>
          </c:val>
          <c:extLst>
            <c:ext xmlns:c16="http://schemas.microsoft.com/office/drawing/2014/chart" uri="{C3380CC4-5D6E-409C-BE32-E72D297353CC}">
              <c16:uniqueId val="{00000004-5F04-44E9-9C87-B22CB19273C4}"/>
            </c:ext>
          </c:extLst>
        </c:ser>
        <c:ser>
          <c:idx val="5"/>
          <c:order val="5"/>
          <c:tx>
            <c:strRef>
              <c:f>Sheet1!$G$1</c:f>
              <c:strCache>
                <c:ptCount val="1"/>
                <c:pt idx="0">
                  <c:v>1-4</c:v>
                </c:pt>
              </c:strCache>
            </c:strRef>
          </c:tx>
          <c:spPr>
            <a:solidFill>
              <a:schemeClr val="accent1"/>
            </a:solidFill>
            <a:ln>
              <a:noFill/>
            </a:ln>
            <a:effectLst/>
          </c:spPr>
          <c:invertIfNegative val="0"/>
          <c:cat>
            <c:strRef>
              <c:f>Sheet1!$A$2:$A$3</c:f>
              <c:strCache>
                <c:ptCount val="2"/>
                <c:pt idx="0">
                  <c:v>How you feel about the future of the country</c:v>
                </c:pt>
                <c:pt idx="1">
                  <c:v>How you feel about the future for younger generations</c:v>
                </c:pt>
              </c:strCache>
            </c:strRef>
          </c:cat>
          <c:val>
            <c:numRef>
              <c:f>Sheet1!$G$2:$G$3</c:f>
              <c:numCache>
                <c:formatCode>General</c:formatCode>
                <c:ptCount val="2"/>
                <c:pt idx="0">
                  <c:v>-32</c:v>
                </c:pt>
                <c:pt idx="1">
                  <c:v>-34</c:v>
                </c:pt>
              </c:numCache>
            </c:numRef>
          </c:val>
          <c:extLst>
            <c:ext xmlns:c16="http://schemas.microsoft.com/office/drawing/2014/chart" uri="{C3380CC4-5D6E-409C-BE32-E72D297353CC}">
              <c16:uniqueId val="{00000005-5F04-44E9-9C87-B22CB19273C4}"/>
            </c:ext>
          </c:extLst>
        </c:ser>
        <c:ser>
          <c:idx val="6"/>
          <c:order val="6"/>
          <c:tx>
            <c:strRef>
              <c:f>Sheet1!$H$1</c:f>
              <c:strCache>
                <c:ptCount val="1"/>
                <c:pt idx="0">
                  <c:v>Total Unfav</c:v>
                </c:pt>
              </c:strCache>
            </c:strRef>
          </c:tx>
          <c:spPr>
            <a:no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How you feel about the future of the country</c:v>
                </c:pt>
                <c:pt idx="1">
                  <c:v>How you feel about the future for younger generations</c:v>
                </c:pt>
              </c:strCache>
            </c:strRef>
          </c:cat>
          <c:val>
            <c:numRef>
              <c:f>Sheet1!$H$2:$H$3</c:f>
              <c:numCache>
                <c:formatCode>General</c:formatCode>
                <c:ptCount val="2"/>
                <c:pt idx="0">
                  <c:v>-39</c:v>
                </c:pt>
                <c:pt idx="1">
                  <c:v>-42</c:v>
                </c:pt>
              </c:numCache>
            </c:numRef>
          </c:val>
          <c:extLst>
            <c:ext xmlns:c16="http://schemas.microsoft.com/office/drawing/2014/chart" uri="{C3380CC4-5D6E-409C-BE32-E72D297353CC}">
              <c16:uniqueId val="{00000006-5F04-44E9-9C87-B22CB19273C4}"/>
            </c:ext>
          </c:extLst>
        </c:ser>
        <c:dLbls>
          <c:showLegendKey val="0"/>
          <c:showVal val="0"/>
          <c:showCatName val="0"/>
          <c:showSerName val="0"/>
          <c:showPercent val="0"/>
          <c:showBubbleSize val="0"/>
        </c:dLbls>
        <c:gapWidth val="60"/>
        <c:overlap val="100"/>
        <c:axId val="745728080"/>
        <c:axId val="745732672"/>
      </c:barChart>
      <c:catAx>
        <c:axId val="74572808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745732672"/>
        <c:crosses val="autoZero"/>
        <c:auto val="1"/>
        <c:lblAlgn val="ctr"/>
        <c:lblOffset val="100"/>
        <c:noMultiLvlLbl val="0"/>
      </c:catAx>
      <c:valAx>
        <c:axId val="745732672"/>
        <c:scaling>
          <c:orientation val="minMax"/>
          <c:max val="60"/>
          <c:min val="-100"/>
        </c:scaling>
        <c:delete val="1"/>
        <c:axPos val="t"/>
        <c:numFmt formatCode="General" sourceLinked="1"/>
        <c:majorTickMark val="out"/>
        <c:minorTickMark val="none"/>
        <c:tickLblPos val="nextTo"/>
        <c:crossAx val="745728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33619752999E-2"/>
          <c:y val="0.28548950460432304"/>
          <c:w val="0.96574733276049396"/>
          <c:h val="0.56773804866780508"/>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chemeClr val="accent4"/>
              </a:solidFill>
              <a:ln>
                <a:solidFill>
                  <a:schemeClr val="bg1"/>
                </a:solidFill>
              </a:ln>
            </c:spPr>
            <c:extLst>
              <c:ext xmlns:c16="http://schemas.microsoft.com/office/drawing/2014/chart" uri="{C3380CC4-5D6E-409C-BE32-E72D297353CC}">
                <c16:uniqueId val="{00000001-973C-492D-ADFF-23BE527D4171}"/>
              </c:ext>
            </c:extLst>
          </c:dPt>
          <c:dPt>
            <c:idx val="1"/>
            <c:invertIfNegative val="0"/>
            <c:bubble3D val="0"/>
            <c:spPr>
              <a:solidFill>
                <a:schemeClr val="accent3"/>
              </a:solidFill>
              <a:ln>
                <a:solidFill>
                  <a:schemeClr val="bg1"/>
                </a:solidFill>
              </a:ln>
            </c:spPr>
            <c:extLst>
              <c:ext xmlns:c16="http://schemas.microsoft.com/office/drawing/2014/chart" uri="{C3380CC4-5D6E-409C-BE32-E72D297353CC}">
                <c16:uniqueId val="{00000003-973C-492D-ADFF-23BE527D4171}"/>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973C-492D-ADFF-23BE527D4171}"/>
              </c:ext>
            </c:extLst>
          </c:dPt>
          <c:dPt>
            <c:idx val="4"/>
            <c:invertIfNegative val="0"/>
            <c:bubble3D val="0"/>
            <c:extLst>
              <c:ext xmlns:c16="http://schemas.microsoft.com/office/drawing/2014/chart" uri="{C3380CC4-5D6E-409C-BE32-E72D297353CC}">
                <c16:uniqueId val="{00000006-973C-492D-ADFF-23BE527D4171}"/>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973C-492D-ADFF-23BE527D4171}"/>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973C-492D-ADFF-23BE527D4171}"/>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973C-492D-ADFF-23BE527D4171}"/>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973C-492D-ADFF-23BE527D4171}"/>
              </c:ext>
            </c:extLst>
          </c:dPt>
          <c:dLbls>
            <c:dLbl>
              <c:idx val="2"/>
              <c:delete val="1"/>
              <c:extLst>
                <c:ext xmlns:c15="http://schemas.microsoft.com/office/drawing/2012/chart" uri="{CE6537A1-D6FC-4f65-9D91-7224C49458BB}"/>
                <c:ext xmlns:c16="http://schemas.microsoft.com/office/drawing/2014/chart" uri="{C3380CC4-5D6E-409C-BE32-E72D297353CC}">
                  <c16:uniqueId val="{00000005-973C-492D-ADFF-23BE527D4171}"/>
                </c:ext>
              </c:extLst>
            </c:dLbl>
            <c:spPr>
              <a:noFill/>
              <a:ln>
                <a:noFill/>
              </a:ln>
              <a:effectLst/>
            </c:spPr>
            <c:txPr>
              <a:bodyPr wrap="square" lIns="38100" tIns="19050" rIns="38100" bIns="19050" anchor="ctr">
                <a:spAutoFit/>
              </a:bodyPr>
              <a:lstStyle/>
              <a:p>
                <a:pPr>
                  <a:defRPr sz="1600" b="1">
                    <a:solidFill>
                      <a:schemeClr val="bg1"/>
                    </a:solidFill>
                    <a:latin typeface=""/>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Optimistic</c:v>
                </c:pt>
                <c:pt idx="1">
                  <c:v>Pessimistic</c:v>
                </c:pt>
                <c:pt idx="2">
                  <c:v>5/DK</c:v>
                </c:pt>
              </c:strCache>
            </c:strRef>
          </c:cat>
          <c:val>
            <c:numRef>
              <c:f>Sheet1!$B$2:$B$4</c:f>
              <c:numCache>
                <c:formatCode>General</c:formatCode>
                <c:ptCount val="3"/>
                <c:pt idx="0">
                  <c:v>9</c:v>
                </c:pt>
                <c:pt idx="1">
                  <c:v>7</c:v>
                </c:pt>
                <c:pt idx="2">
                  <c:v>20</c:v>
                </c:pt>
              </c:numCache>
            </c:numRef>
          </c:val>
          <c:extLst>
            <c:ext xmlns:c16="http://schemas.microsoft.com/office/drawing/2014/chart" uri="{C3380CC4-5D6E-409C-BE32-E72D297353CC}">
              <c16:uniqueId val="{0000000F-973C-492D-ADFF-23BE527D4171}"/>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chemeClr val="accent2"/>
              </a:solidFill>
              <a:ln>
                <a:solidFill>
                  <a:schemeClr val="bg1"/>
                </a:solidFill>
              </a:ln>
            </c:spPr>
            <c:extLst>
              <c:ext xmlns:c16="http://schemas.microsoft.com/office/drawing/2014/chart" uri="{C3380CC4-5D6E-409C-BE32-E72D297353CC}">
                <c16:uniqueId val="{00000011-973C-492D-ADFF-23BE527D4171}"/>
              </c:ext>
            </c:extLst>
          </c:dPt>
          <c:dPt>
            <c:idx val="1"/>
            <c:invertIfNegative val="0"/>
            <c:bubble3D val="0"/>
            <c:spPr>
              <a:solidFill>
                <a:schemeClr val="accent1"/>
              </a:solidFill>
              <a:ln>
                <a:solidFill>
                  <a:schemeClr val="bg1"/>
                </a:solidFill>
              </a:ln>
            </c:spPr>
            <c:extLst>
              <c:ext xmlns:c16="http://schemas.microsoft.com/office/drawing/2014/chart" uri="{C3380CC4-5D6E-409C-BE32-E72D297353CC}">
                <c16:uniqueId val="{00000013-973C-492D-ADFF-23BE527D4171}"/>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973C-492D-ADFF-23BE527D4171}"/>
              </c:ext>
            </c:extLst>
          </c:dPt>
          <c:dLbls>
            <c:dLbl>
              <c:idx val="0"/>
              <c:layout>
                <c:manualLayout>
                  <c:x val="1.7366759011330922E-3"/>
                  <c:y val="-1.42185281354891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73C-492D-ADFF-23BE527D4171}"/>
                </c:ext>
              </c:extLst>
            </c:dLbl>
            <c:dLbl>
              <c:idx val="1"/>
              <c:delete val="1"/>
              <c:extLst>
                <c:ext xmlns:c15="http://schemas.microsoft.com/office/drawing/2012/chart" uri="{CE6537A1-D6FC-4f65-9D91-7224C49458BB}">
                  <c15:layout>
                    <c:manualLayout>
                      <c:w val="4.0177928599647111E-2"/>
                      <c:h val="0.14077851378530734"/>
                    </c:manualLayout>
                  </c15:layout>
                </c:ext>
                <c:ext xmlns:c16="http://schemas.microsoft.com/office/drawing/2014/chart" uri="{C3380CC4-5D6E-409C-BE32-E72D297353CC}">
                  <c16:uniqueId val="{00000013-973C-492D-ADFF-23BE527D4171}"/>
                </c:ext>
              </c:extLst>
            </c:dLbl>
            <c:spPr>
              <a:noFill/>
              <a:ln>
                <a:noFill/>
              </a:ln>
              <a:effectLst/>
            </c:spPr>
            <c:txPr>
              <a:bodyPr wrap="square" lIns="38100" tIns="19050" rIns="38100" bIns="19050" anchor="ctr">
                <a:spAutoFit/>
              </a:bodyPr>
              <a:lstStyle/>
              <a:p>
                <a:pPr>
                  <a:defRPr sz="1600" b="1">
                    <a:solidFill>
                      <a:schemeClr val="bg1"/>
                    </a:solidFill>
                    <a:latin type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Optimistic</c:v>
                </c:pt>
                <c:pt idx="1">
                  <c:v>Pessimistic</c:v>
                </c:pt>
                <c:pt idx="2">
                  <c:v>5/DK</c:v>
                </c:pt>
              </c:strCache>
            </c:strRef>
          </c:cat>
          <c:val>
            <c:numRef>
              <c:f>Sheet1!$C$2:$C$4</c:f>
              <c:numCache>
                <c:formatCode>General</c:formatCode>
                <c:ptCount val="3"/>
                <c:pt idx="0">
                  <c:v>16</c:v>
                </c:pt>
                <c:pt idx="1">
                  <c:v>32</c:v>
                </c:pt>
              </c:numCache>
            </c:numRef>
          </c:val>
          <c:extLst>
            <c:ext xmlns:c16="http://schemas.microsoft.com/office/drawing/2014/chart" uri="{C3380CC4-5D6E-409C-BE32-E72D297353CC}">
              <c16:uniqueId val="{00000016-973C-492D-ADFF-23BE527D4171}"/>
            </c:ext>
          </c:extLst>
        </c:ser>
        <c:ser>
          <c:idx val="2"/>
          <c:order val="2"/>
          <c:tx>
            <c:strRef>
              <c:f>Sheet1!$D$1</c:f>
              <c:strCache>
                <c:ptCount val="1"/>
                <c:pt idx="0">
                  <c:v>Lean</c:v>
                </c:pt>
              </c:strCache>
            </c:strRef>
          </c:tx>
          <c:spPr>
            <a:solidFill>
              <a:schemeClr val="accent2">
                <a:lumMod val="40000"/>
                <a:lumOff val="60000"/>
              </a:schemeClr>
            </a:solidFill>
            <a:ln>
              <a:solidFill>
                <a:schemeClr val="bg1"/>
              </a:solidFill>
            </a:ln>
          </c:spPr>
          <c:invertIfNegative val="0"/>
          <c:dPt>
            <c:idx val="0"/>
            <c:invertIfNegative val="0"/>
            <c:bubble3D val="0"/>
            <c:extLst>
              <c:ext xmlns:c16="http://schemas.microsoft.com/office/drawing/2014/chart" uri="{C3380CC4-5D6E-409C-BE32-E72D297353CC}">
                <c16:uniqueId val="{00000018-973C-492D-ADFF-23BE527D4171}"/>
              </c:ext>
            </c:extLst>
          </c:dPt>
          <c:dPt>
            <c:idx val="1"/>
            <c:invertIfNegative val="0"/>
            <c:bubble3D val="0"/>
            <c:extLst>
              <c:ext xmlns:c16="http://schemas.microsoft.com/office/drawing/2014/chart" uri="{C3380CC4-5D6E-409C-BE32-E72D297353CC}">
                <c16:uniqueId val="{0000001A-973C-492D-ADFF-23BE527D4171}"/>
              </c:ext>
            </c:extLst>
          </c:dPt>
          <c:dPt>
            <c:idx val="4"/>
            <c:invertIfNegative val="0"/>
            <c:bubble3D val="0"/>
            <c:extLst>
              <c:ext xmlns:c16="http://schemas.microsoft.com/office/drawing/2014/chart" uri="{C3380CC4-5D6E-409C-BE32-E72D297353CC}">
                <c16:uniqueId val="{0000001B-973C-492D-ADFF-23BE527D4171}"/>
              </c:ext>
            </c:extLst>
          </c:dPt>
          <c:dPt>
            <c:idx val="5"/>
            <c:invertIfNegative val="0"/>
            <c:bubble3D val="0"/>
            <c:extLst>
              <c:ext xmlns:c16="http://schemas.microsoft.com/office/drawing/2014/chart" uri="{C3380CC4-5D6E-409C-BE32-E72D297353CC}">
                <c16:uniqueId val="{0000001D-973C-492D-ADFF-23BE527D4171}"/>
              </c:ext>
            </c:extLst>
          </c:dPt>
          <c:cat>
            <c:strRef>
              <c:f>Sheet1!$A$2:$A$4</c:f>
              <c:strCache>
                <c:ptCount val="3"/>
                <c:pt idx="0">
                  <c:v>Optimistic</c:v>
                </c:pt>
                <c:pt idx="1">
                  <c:v>Pessimistic</c:v>
                </c:pt>
                <c:pt idx="2">
                  <c:v>5/DK</c:v>
                </c:pt>
              </c:strCache>
            </c:strRef>
          </c:cat>
          <c:val>
            <c:numRef>
              <c:f>Sheet1!$D$2:$D$4</c:f>
              <c:numCache>
                <c:formatCode>General</c:formatCode>
                <c:ptCount val="3"/>
                <c:pt idx="0">
                  <c:v>16</c:v>
                </c:pt>
              </c:numCache>
            </c:numRef>
          </c:val>
          <c:extLst>
            <c:ext xmlns:c16="http://schemas.microsoft.com/office/drawing/2014/chart" uri="{C3380CC4-5D6E-409C-BE32-E72D297353CC}">
              <c16:uniqueId val="{0000001E-973C-492D-ADFF-23BE527D4171}"/>
            </c:ext>
          </c:extLst>
        </c:ser>
        <c:ser>
          <c:idx val="3"/>
          <c:order val="3"/>
          <c:tx>
            <c:strRef>
              <c:f>Sheet1!$E$1</c:f>
              <c:strCache>
                <c:ptCount val="1"/>
                <c:pt idx="0">
                  <c:v>TOTAL AUTOSUM</c:v>
                </c:pt>
              </c:strCache>
            </c:strRef>
          </c:tx>
          <c:spPr>
            <a:noFill/>
          </c:spPr>
          <c:invertIfNegative val="0"/>
          <c:dLbls>
            <c:dLbl>
              <c:idx val="4"/>
              <c:layout>
                <c:manualLayout>
                  <c:x val="3.1138788399550899E-3"/>
                  <c:y val="0.1376281988188980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973C-492D-ADFF-23BE527D4171}"/>
                </c:ext>
              </c:extLst>
            </c:dLbl>
            <c:spPr>
              <a:noFill/>
              <a:ln>
                <a:noFill/>
              </a:ln>
              <a:effectLst/>
            </c:spPr>
            <c:txPr>
              <a:bodyPr wrap="square" lIns="38100" tIns="19050" rIns="38100" bIns="19050" anchor="ctr">
                <a:spAutoFit/>
              </a:bodyPr>
              <a:lstStyle/>
              <a:p>
                <a:pPr>
                  <a:defRPr sz="2000" b="1">
                    <a:latin typeface=""/>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Optimistic</c:v>
                </c:pt>
                <c:pt idx="1">
                  <c:v>Pessimistic</c:v>
                </c:pt>
                <c:pt idx="2">
                  <c:v>5/DK</c:v>
                </c:pt>
              </c:strCache>
            </c:strRef>
          </c:cat>
          <c:val>
            <c:numRef>
              <c:f>Sheet1!$E$2:$E$4</c:f>
              <c:numCache>
                <c:formatCode>General</c:formatCode>
                <c:ptCount val="3"/>
                <c:pt idx="0">
                  <c:v>41</c:v>
                </c:pt>
                <c:pt idx="1">
                  <c:v>39</c:v>
                </c:pt>
                <c:pt idx="2">
                  <c:v>20</c:v>
                </c:pt>
              </c:numCache>
            </c:numRef>
          </c:val>
          <c:extLst>
            <c:ext xmlns:c16="http://schemas.microsoft.com/office/drawing/2014/chart" uri="{C3380CC4-5D6E-409C-BE32-E72D297353CC}">
              <c16:uniqueId val="{00000020-973C-492D-ADFF-23BE527D4171}"/>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400" b="1">
                <a:latin typeface=""/>
              </a:defRPr>
            </a:pPr>
            <a:endParaRPr lang="en-US"/>
          </a:p>
        </c:txPr>
        <c:crossAx val="-645379424"/>
        <c:crosses val="autoZero"/>
        <c:auto val="1"/>
        <c:lblAlgn val="ctr"/>
        <c:lblOffset val="100"/>
        <c:noMultiLvlLbl val="0"/>
      </c:catAx>
      <c:valAx>
        <c:axId val="-645379424"/>
        <c:scaling>
          <c:orientation val="minMax"/>
          <c:max val="7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33619752999E-2"/>
          <c:y val="0.28548950460432304"/>
          <c:w val="0.96574733276049396"/>
          <c:h val="0.56773804866780508"/>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chemeClr val="accent4"/>
              </a:solidFill>
              <a:ln>
                <a:solidFill>
                  <a:schemeClr val="bg1"/>
                </a:solidFill>
              </a:ln>
            </c:spPr>
            <c:extLst>
              <c:ext xmlns:c16="http://schemas.microsoft.com/office/drawing/2014/chart" uri="{C3380CC4-5D6E-409C-BE32-E72D297353CC}">
                <c16:uniqueId val="{00000001-973C-492D-ADFF-23BE527D4171}"/>
              </c:ext>
            </c:extLst>
          </c:dPt>
          <c:dPt>
            <c:idx val="1"/>
            <c:invertIfNegative val="0"/>
            <c:bubble3D val="0"/>
            <c:spPr>
              <a:solidFill>
                <a:schemeClr val="accent3"/>
              </a:solidFill>
              <a:ln>
                <a:solidFill>
                  <a:schemeClr val="bg1"/>
                </a:solidFill>
              </a:ln>
            </c:spPr>
            <c:extLst>
              <c:ext xmlns:c16="http://schemas.microsoft.com/office/drawing/2014/chart" uri="{C3380CC4-5D6E-409C-BE32-E72D297353CC}">
                <c16:uniqueId val="{00000003-973C-492D-ADFF-23BE527D4171}"/>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973C-492D-ADFF-23BE527D4171}"/>
              </c:ext>
            </c:extLst>
          </c:dPt>
          <c:dPt>
            <c:idx val="4"/>
            <c:invertIfNegative val="0"/>
            <c:bubble3D val="0"/>
            <c:extLst>
              <c:ext xmlns:c16="http://schemas.microsoft.com/office/drawing/2014/chart" uri="{C3380CC4-5D6E-409C-BE32-E72D297353CC}">
                <c16:uniqueId val="{00000006-973C-492D-ADFF-23BE527D4171}"/>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973C-492D-ADFF-23BE527D4171}"/>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973C-492D-ADFF-23BE527D4171}"/>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973C-492D-ADFF-23BE527D4171}"/>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973C-492D-ADFF-23BE527D4171}"/>
              </c:ext>
            </c:extLst>
          </c:dPt>
          <c:dLbls>
            <c:dLbl>
              <c:idx val="2"/>
              <c:delete val="1"/>
              <c:extLst>
                <c:ext xmlns:c15="http://schemas.microsoft.com/office/drawing/2012/chart" uri="{CE6537A1-D6FC-4f65-9D91-7224C49458BB}"/>
                <c:ext xmlns:c16="http://schemas.microsoft.com/office/drawing/2014/chart" uri="{C3380CC4-5D6E-409C-BE32-E72D297353CC}">
                  <c16:uniqueId val="{00000005-973C-492D-ADFF-23BE527D4171}"/>
                </c:ext>
              </c:extLst>
            </c:dLbl>
            <c:spPr>
              <a:noFill/>
              <a:ln>
                <a:noFill/>
              </a:ln>
              <a:effectLst/>
            </c:spPr>
            <c:txPr>
              <a:bodyPr wrap="square" lIns="38100" tIns="19050" rIns="38100" bIns="19050" anchor="ctr">
                <a:spAutoFit/>
              </a:bodyPr>
              <a:lstStyle/>
              <a:p>
                <a:pPr>
                  <a:defRPr sz="2000" b="1">
                    <a:solidFill>
                      <a:schemeClr val="bg1"/>
                    </a:solidFill>
                    <a:latin typeface=""/>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Optimistic</c:v>
                </c:pt>
                <c:pt idx="1">
                  <c:v>Pessimistic</c:v>
                </c:pt>
                <c:pt idx="2">
                  <c:v>5/DK</c:v>
                </c:pt>
              </c:strCache>
            </c:strRef>
          </c:cat>
          <c:val>
            <c:numRef>
              <c:f>Sheet1!$B$2:$B$4</c:f>
              <c:numCache>
                <c:formatCode>General</c:formatCode>
                <c:ptCount val="3"/>
                <c:pt idx="0">
                  <c:v>9</c:v>
                </c:pt>
                <c:pt idx="1">
                  <c:v>7</c:v>
                </c:pt>
                <c:pt idx="2">
                  <c:v>18</c:v>
                </c:pt>
              </c:numCache>
            </c:numRef>
          </c:val>
          <c:extLst>
            <c:ext xmlns:c16="http://schemas.microsoft.com/office/drawing/2014/chart" uri="{C3380CC4-5D6E-409C-BE32-E72D297353CC}">
              <c16:uniqueId val="{0000000F-973C-492D-ADFF-23BE527D4171}"/>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chemeClr val="accent2"/>
              </a:solidFill>
              <a:ln>
                <a:solidFill>
                  <a:schemeClr val="bg1"/>
                </a:solidFill>
              </a:ln>
            </c:spPr>
            <c:extLst>
              <c:ext xmlns:c16="http://schemas.microsoft.com/office/drawing/2014/chart" uri="{C3380CC4-5D6E-409C-BE32-E72D297353CC}">
                <c16:uniqueId val="{00000011-973C-492D-ADFF-23BE527D4171}"/>
              </c:ext>
            </c:extLst>
          </c:dPt>
          <c:dPt>
            <c:idx val="1"/>
            <c:invertIfNegative val="0"/>
            <c:bubble3D val="0"/>
            <c:spPr>
              <a:solidFill>
                <a:schemeClr val="accent1"/>
              </a:solidFill>
              <a:ln>
                <a:solidFill>
                  <a:schemeClr val="bg1"/>
                </a:solidFill>
              </a:ln>
            </c:spPr>
            <c:extLst>
              <c:ext xmlns:c16="http://schemas.microsoft.com/office/drawing/2014/chart" uri="{C3380CC4-5D6E-409C-BE32-E72D297353CC}">
                <c16:uniqueId val="{00000013-973C-492D-ADFF-23BE527D4171}"/>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973C-492D-ADFF-23BE527D4171}"/>
              </c:ext>
            </c:extLst>
          </c:dPt>
          <c:dLbls>
            <c:dLbl>
              <c:idx val="0"/>
              <c:layout>
                <c:manualLayout>
                  <c:x val="1.7366759011330922E-3"/>
                  <c:y val="-1.42185281354891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73C-492D-ADFF-23BE527D4171}"/>
                </c:ext>
              </c:extLst>
            </c:dLbl>
            <c:dLbl>
              <c:idx val="1"/>
              <c:delete val="1"/>
              <c:extLst>
                <c:ext xmlns:c15="http://schemas.microsoft.com/office/drawing/2012/chart" uri="{CE6537A1-D6FC-4f65-9D91-7224C49458BB}">
                  <c15:layout>
                    <c:manualLayout>
                      <c:w val="4.0177928599647111E-2"/>
                      <c:h val="0.14077851378530734"/>
                    </c:manualLayout>
                  </c15:layout>
                </c:ext>
                <c:ext xmlns:c16="http://schemas.microsoft.com/office/drawing/2014/chart" uri="{C3380CC4-5D6E-409C-BE32-E72D297353CC}">
                  <c16:uniqueId val="{00000013-973C-492D-ADFF-23BE527D4171}"/>
                </c:ext>
              </c:extLst>
            </c:dLbl>
            <c:spPr>
              <a:noFill/>
              <a:ln>
                <a:noFill/>
              </a:ln>
              <a:effectLst/>
            </c:spPr>
            <c:txPr>
              <a:bodyPr wrap="square" lIns="38100" tIns="19050" rIns="38100" bIns="19050" anchor="ctr">
                <a:spAutoFit/>
              </a:bodyPr>
              <a:lstStyle/>
              <a:p>
                <a:pPr>
                  <a:defRPr sz="2000" b="1">
                    <a:solidFill>
                      <a:schemeClr val="bg1"/>
                    </a:solidFill>
                    <a:latin typeface=""/>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Optimistic</c:v>
                </c:pt>
                <c:pt idx="1">
                  <c:v>Pessimistic</c:v>
                </c:pt>
                <c:pt idx="2">
                  <c:v>5/DK</c:v>
                </c:pt>
              </c:strCache>
            </c:strRef>
          </c:cat>
          <c:val>
            <c:numRef>
              <c:f>Sheet1!$C$2:$C$4</c:f>
              <c:numCache>
                <c:formatCode>General</c:formatCode>
                <c:ptCount val="3"/>
                <c:pt idx="0">
                  <c:v>14</c:v>
                </c:pt>
                <c:pt idx="1">
                  <c:v>34</c:v>
                </c:pt>
              </c:numCache>
            </c:numRef>
          </c:val>
          <c:extLst>
            <c:ext xmlns:c16="http://schemas.microsoft.com/office/drawing/2014/chart" uri="{C3380CC4-5D6E-409C-BE32-E72D297353CC}">
              <c16:uniqueId val="{00000016-973C-492D-ADFF-23BE527D4171}"/>
            </c:ext>
          </c:extLst>
        </c:ser>
        <c:ser>
          <c:idx val="2"/>
          <c:order val="2"/>
          <c:tx>
            <c:strRef>
              <c:f>Sheet1!$D$1</c:f>
              <c:strCache>
                <c:ptCount val="1"/>
                <c:pt idx="0">
                  <c:v>Lean</c:v>
                </c:pt>
              </c:strCache>
            </c:strRef>
          </c:tx>
          <c:spPr>
            <a:solidFill>
              <a:schemeClr val="accent2">
                <a:lumMod val="40000"/>
                <a:lumOff val="60000"/>
              </a:schemeClr>
            </a:solidFill>
            <a:ln>
              <a:solidFill>
                <a:schemeClr val="bg1"/>
              </a:solidFill>
            </a:ln>
          </c:spPr>
          <c:invertIfNegative val="0"/>
          <c:dPt>
            <c:idx val="0"/>
            <c:invertIfNegative val="0"/>
            <c:bubble3D val="0"/>
            <c:extLst>
              <c:ext xmlns:c16="http://schemas.microsoft.com/office/drawing/2014/chart" uri="{C3380CC4-5D6E-409C-BE32-E72D297353CC}">
                <c16:uniqueId val="{00000018-973C-492D-ADFF-23BE527D4171}"/>
              </c:ext>
            </c:extLst>
          </c:dPt>
          <c:dPt>
            <c:idx val="1"/>
            <c:invertIfNegative val="0"/>
            <c:bubble3D val="0"/>
            <c:extLst>
              <c:ext xmlns:c16="http://schemas.microsoft.com/office/drawing/2014/chart" uri="{C3380CC4-5D6E-409C-BE32-E72D297353CC}">
                <c16:uniqueId val="{0000001A-973C-492D-ADFF-23BE527D4171}"/>
              </c:ext>
            </c:extLst>
          </c:dPt>
          <c:dPt>
            <c:idx val="4"/>
            <c:invertIfNegative val="0"/>
            <c:bubble3D val="0"/>
            <c:extLst>
              <c:ext xmlns:c16="http://schemas.microsoft.com/office/drawing/2014/chart" uri="{C3380CC4-5D6E-409C-BE32-E72D297353CC}">
                <c16:uniqueId val="{0000001B-973C-492D-ADFF-23BE527D4171}"/>
              </c:ext>
            </c:extLst>
          </c:dPt>
          <c:dPt>
            <c:idx val="5"/>
            <c:invertIfNegative val="0"/>
            <c:bubble3D val="0"/>
            <c:extLst>
              <c:ext xmlns:c16="http://schemas.microsoft.com/office/drawing/2014/chart" uri="{C3380CC4-5D6E-409C-BE32-E72D297353CC}">
                <c16:uniqueId val="{0000001D-973C-492D-ADFF-23BE527D4171}"/>
              </c:ext>
            </c:extLst>
          </c:dPt>
          <c:cat>
            <c:strRef>
              <c:f>Sheet1!$A$2:$A$4</c:f>
              <c:strCache>
                <c:ptCount val="3"/>
                <c:pt idx="0">
                  <c:v>Optimistic</c:v>
                </c:pt>
                <c:pt idx="1">
                  <c:v>Pessimistic</c:v>
                </c:pt>
                <c:pt idx="2">
                  <c:v>5/DK</c:v>
                </c:pt>
              </c:strCache>
            </c:strRef>
          </c:cat>
          <c:val>
            <c:numRef>
              <c:f>Sheet1!$D$2:$D$4</c:f>
              <c:numCache>
                <c:formatCode>General</c:formatCode>
                <c:ptCount val="3"/>
                <c:pt idx="0">
                  <c:v>17</c:v>
                </c:pt>
              </c:numCache>
            </c:numRef>
          </c:val>
          <c:extLst>
            <c:ext xmlns:c16="http://schemas.microsoft.com/office/drawing/2014/chart" uri="{C3380CC4-5D6E-409C-BE32-E72D297353CC}">
              <c16:uniqueId val="{0000001E-973C-492D-ADFF-23BE527D4171}"/>
            </c:ext>
          </c:extLst>
        </c:ser>
        <c:ser>
          <c:idx val="3"/>
          <c:order val="3"/>
          <c:tx>
            <c:strRef>
              <c:f>Sheet1!$E$1</c:f>
              <c:strCache>
                <c:ptCount val="1"/>
                <c:pt idx="0">
                  <c:v>TOTAL AUTOSUM</c:v>
                </c:pt>
              </c:strCache>
            </c:strRef>
          </c:tx>
          <c:spPr>
            <a:noFill/>
          </c:spPr>
          <c:invertIfNegative val="0"/>
          <c:dLbls>
            <c:dLbl>
              <c:idx val="4"/>
              <c:layout>
                <c:manualLayout>
                  <c:x val="3.1138788399550899E-3"/>
                  <c:y val="0.1376281988188980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973C-492D-ADFF-23BE527D4171}"/>
                </c:ext>
              </c:extLst>
            </c:dLbl>
            <c:spPr>
              <a:noFill/>
              <a:ln>
                <a:noFill/>
              </a:ln>
              <a:effectLst/>
            </c:spPr>
            <c:txPr>
              <a:bodyPr wrap="square" lIns="38100" tIns="19050" rIns="38100" bIns="19050" anchor="ctr">
                <a:spAutoFit/>
              </a:bodyPr>
              <a:lstStyle/>
              <a:p>
                <a:pPr>
                  <a:defRPr sz="2000" b="1">
                    <a:latin typeface=""/>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Optimistic</c:v>
                </c:pt>
                <c:pt idx="1">
                  <c:v>Pessimistic</c:v>
                </c:pt>
                <c:pt idx="2">
                  <c:v>5/DK</c:v>
                </c:pt>
              </c:strCache>
            </c:strRef>
          </c:cat>
          <c:val>
            <c:numRef>
              <c:f>Sheet1!$E$2:$E$4</c:f>
              <c:numCache>
                <c:formatCode>General</c:formatCode>
                <c:ptCount val="3"/>
                <c:pt idx="0">
                  <c:v>40</c:v>
                </c:pt>
                <c:pt idx="1">
                  <c:v>42</c:v>
                </c:pt>
                <c:pt idx="2">
                  <c:v>18</c:v>
                </c:pt>
              </c:numCache>
            </c:numRef>
          </c:val>
          <c:extLst>
            <c:ext xmlns:c16="http://schemas.microsoft.com/office/drawing/2014/chart" uri="{C3380CC4-5D6E-409C-BE32-E72D297353CC}">
              <c16:uniqueId val="{00000020-973C-492D-ADFF-23BE527D4171}"/>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400" b="1">
                <a:latin typeface=""/>
              </a:defRPr>
            </a:pPr>
            <a:endParaRPr lang="en-US"/>
          </a:p>
        </c:txPr>
        <c:crossAx val="-645379424"/>
        <c:crosses val="autoZero"/>
        <c:auto val="1"/>
        <c:lblAlgn val="ctr"/>
        <c:lblOffset val="100"/>
        <c:noMultiLvlLbl val="0"/>
      </c:catAx>
      <c:valAx>
        <c:axId val="-645379424"/>
        <c:scaling>
          <c:orientation val="minMax"/>
          <c:max val="7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BFE-4310-A594-A73CDAEF17F1}"/>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ABFE-4310-A594-A73CDAEF17F1}"/>
              </c:ext>
            </c:extLst>
          </c:dPt>
          <c:dPt>
            <c:idx val="2"/>
            <c:bubble3D val="0"/>
            <c:spPr>
              <a:solidFill>
                <a:schemeClr val="accent2"/>
              </a:solidFill>
              <a:ln w="19050">
                <a:solidFill>
                  <a:schemeClr val="lt1"/>
                </a:solidFill>
              </a:ln>
              <a:effectLst/>
            </c:spPr>
            <c:extLst>
              <c:ext xmlns:c16="http://schemas.microsoft.com/office/drawing/2014/chart" uri="{C3380CC4-5D6E-409C-BE32-E72D297353CC}">
                <c16:uniqueId val="{00000005-ABFE-4310-A594-A73CDAEF17F1}"/>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1st Qtr</c:v>
                </c:pt>
                <c:pt idx="1">
                  <c:v>2nd Qtr</c:v>
                </c:pt>
                <c:pt idx="2">
                  <c:v>3rd Qtr</c:v>
                </c:pt>
              </c:strCache>
            </c:strRef>
          </c:cat>
          <c:val>
            <c:numRef>
              <c:f>Sheet1!$B$2:$B$4</c:f>
              <c:numCache>
                <c:formatCode>General</c:formatCode>
                <c:ptCount val="3"/>
                <c:pt idx="0">
                  <c:v>86</c:v>
                </c:pt>
                <c:pt idx="1">
                  <c:v>6</c:v>
                </c:pt>
                <c:pt idx="2">
                  <c:v>8</c:v>
                </c:pt>
              </c:numCache>
            </c:numRef>
          </c:val>
          <c:extLst>
            <c:ext xmlns:c16="http://schemas.microsoft.com/office/drawing/2014/chart" uri="{C3380CC4-5D6E-409C-BE32-E72D297353CC}">
              <c16:uniqueId val="{00000006-ABFE-4310-A594-A73CDAEF17F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131341130953301"/>
          <c:y val="3.0602003535325897E-2"/>
          <c:w val="0.46399765707871038"/>
          <c:h val="0.93595890080158906"/>
        </c:manualLayout>
      </c:layout>
      <c:barChart>
        <c:barDir val="bar"/>
        <c:grouping val="stacked"/>
        <c:varyColors val="0"/>
        <c:ser>
          <c:idx val="0"/>
          <c:order val="0"/>
          <c:tx>
            <c:strRef>
              <c:f>Sheet1!$B$1</c:f>
              <c:strCache>
                <c:ptCount val="1"/>
                <c:pt idx="0">
                  <c:v>Strong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5"/>
                <c:pt idx="0">
                  <c:v>We should trust people to make their own decisions about if and when to have children.</c:v>
                </c:pt>
                <c:pt idx="1">
                  <c:v>Sometimes people want to spend their time, energy, and love doing other things than raising children.</c:v>
                </c:pt>
                <c:pt idx="2">
                  <c:v>Basics like food and housing cost so much that it forces us to prioritize jobs and income, slowing traditional milestones like having a child.</c:v>
                </c:pt>
                <c:pt idx="3">
                  <c:v>What brings the most meaning to life is family, not all these weird little accomplishments and degrees and everything else.*</c:v>
                </c:pt>
                <c:pt idx="4">
                  <c:v>Overpopulation and climate change make us uneasy about raising children on a planet that is already in trouble.*</c:v>
                </c:pt>
              </c:strCache>
            </c:strRef>
          </c:cat>
          <c:val>
            <c:numRef>
              <c:f>Sheet1!$B$2:$B$10</c:f>
              <c:numCache>
                <c:formatCode>General</c:formatCode>
                <c:ptCount val="5"/>
                <c:pt idx="0">
                  <c:v>73</c:v>
                </c:pt>
                <c:pt idx="1">
                  <c:v>48</c:v>
                </c:pt>
                <c:pt idx="2">
                  <c:v>43</c:v>
                </c:pt>
                <c:pt idx="3">
                  <c:v>36</c:v>
                </c:pt>
                <c:pt idx="4">
                  <c:v>25</c:v>
                </c:pt>
              </c:numCache>
            </c:numRef>
          </c:val>
          <c:extLst>
            <c:ext xmlns:c16="http://schemas.microsoft.com/office/drawing/2014/chart" uri="{C3380CC4-5D6E-409C-BE32-E72D297353CC}">
              <c16:uniqueId val="{00000000-EC44-43BF-83B3-64C01F6D70C7}"/>
            </c:ext>
          </c:extLst>
        </c:ser>
        <c:ser>
          <c:idx val="1"/>
          <c:order val="1"/>
          <c:tx>
            <c:strRef>
              <c:f>Sheet1!$C$1</c:f>
              <c:strCache>
                <c:ptCount val="1"/>
                <c:pt idx="0">
                  <c:v>Not so strong</c:v>
                </c:pt>
              </c:strCache>
            </c:strRef>
          </c:tx>
          <c:spPr>
            <a:solidFill>
              <a:schemeClr val="accent1"/>
            </a:solidFill>
            <a:ln>
              <a:noFill/>
            </a:ln>
            <a:effectLst/>
          </c:spPr>
          <c:invertIfNegative val="0"/>
          <c:cat>
            <c:strRef>
              <c:f>Sheet1!$A$2:$A$10</c:f>
              <c:strCache>
                <c:ptCount val="5"/>
                <c:pt idx="0">
                  <c:v>We should trust people to make their own decisions about if and when to have children.</c:v>
                </c:pt>
                <c:pt idx="1">
                  <c:v>Sometimes people want to spend their time, energy, and love doing other things than raising children.</c:v>
                </c:pt>
                <c:pt idx="2">
                  <c:v>Basics like food and housing cost so much that it forces us to prioritize jobs and income, slowing traditional milestones like having a child.</c:v>
                </c:pt>
                <c:pt idx="3">
                  <c:v>What brings the most meaning to life is family, not all these weird little accomplishments and degrees and everything else.*</c:v>
                </c:pt>
                <c:pt idx="4">
                  <c:v>Overpopulation and climate change make us uneasy about raising children on a planet that is already in trouble.*</c:v>
                </c:pt>
              </c:strCache>
            </c:strRef>
          </c:cat>
          <c:val>
            <c:numRef>
              <c:f>Sheet1!$C$2:$C$10</c:f>
              <c:numCache>
                <c:formatCode>General</c:formatCode>
                <c:ptCount val="5"/>
                <c:pt idx="0">
                  <c:v>18</c:v>
                </c:pt>
                <c:pt idx="1">
                  <c:v>37</c:v>
                </c:pt>
                <c:pt idx="2">
                  <c:v>36</c:v>
                </c:pt>
                <c:pt idx="3">
                  <c:v>31</c:v>
                </c:pt>
                <c:pt idx="4">
                  <c:v>30</c:v>
                </c:pt>
              </c:numCache>
            </c:numRef>
          </c:val>
          <c:extLst>
            <c:ext xmlns:c16="http://schemas.microsoft.com/office/drawing/2014/chart" uri="{C3380CC4-5D6E-409C-BE32-E72D297353CC}">
              <c16:uniqueId val="{00000001-EC44-43BF-83B3-64C01F6D70C7}"/>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5"/>
                <c:pt idx="0">
                  <c:v>We should trust people to make their own decisions about if and when to have children.</c:v>
                </c:pt>
                <c:pt idx="1">
                  <c:v>Sometimes people want to spend their time, energy, and love doing other things than raising children.</c:v>
                </c:pt>
                <c:pt idx="2">
                  <c:v>Basics like food and housing cost so much that it forces us to prioritize jobs and income, slowing traditional milestones like having a child.</c:v>
                </c:pt>
                <c:pt idx="3">
                  <c:v>What brings the most meaning to life is family, not all these weird little accomplishments and degrees and everything else.*</c:v>
                </c:pt>
                <c:pt idx="4">
                  <c:v>Overpopulation and climate change make us uneasy about raising children on a planet that is already in trouble.*</c:v>
                </c:pt>
              </c:strCache>
            </c:strRef>
          </c:cat>
          <c:val>
            <c:numRef>
              <c:f>Sheet1!$D$2:$D$10</c:f>
              <c:numCache>
                <c:formatCode>General</c:formatCode>
                <c:ptCount val="5"/>
                <c:pt idx="0">
                  <c:v>91</c:v>
                </c:pt>
                <c:pt idx="1">
                  <c:v>85</c:v>
                </c:pt>
                <c:pt idx="2">
                  <c:v>79</c:v>
                </c:pt>
                <c:pt idx="3">
                  <c:v>67</c:v>
                </c:pt>
                <c:pt idx="4">
                  <c:v>55</c:v>
                </c:pt>
              </c:numCache>
            </c:numRef>
          </c:val>
          <c:extLst>
            <c:ext xmlns:c16="http://schemas.microsoft.com/office/drawing/2014/chart" uri="{C3380CC4-5D6E-409C-BE32-E72D297353CC}">
              <c16:uniqueId val="{00000002-EC44-43BF-83B3-64C01F6D70C7}"/>
            </c:ext>
          </c:extLst>
        </c:ser>
        <c:ser>
          <c:idx val="3"/>
          <c:order val="3"/>
          <c:tx>
            <c:strRef>
              <c:f>Sheet1!$E$1</c:f>
              <c:strCache>
                <c:ptCount val="1"/>
                <c:pt idx="0">
                  <c:v>Strong2</c:v>
                </c:pt>
              </c:strCache>
            </c:strRef>
          </c:tx>
          <c:spPr>
            <a:solidFill>
              <a:schemeClr val="accent4"/>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5"/>
                <c:pt idx="0">
                  <c:v>We should trust people to make their own decisions about if and when to have children.</c:v>
                </c:pt>
                <c:pt idx="1">
                  <c:v>Sometimes people want to spend their time, energy, and love doing other things than raising children.</c:v>
                </c:pt>
                <c:pt idx="2">
                  <c:v>Basics like food and housing cost so much that it forces us to prioritize jobs and income, slowing traditional milestones like having a child.</c:v>
                </c:pt>
                <c:pt idx="3">
                  <c:v>What brings the most meaning to life is family, not all these weird little accomplishments and degrees and everything else.*</c:v>
                </c:pt>
                <c:pt idx="4">
                  <c:v>Overpopulation and climate change make us uneasy about raising children on a planet that is already in trouble.*</c:v>
                </c:pt>
              </c:strCache>
            </c:strRef>
          </c:cat>
          <c:val>
            <c:numRef>
              <c:f>Sheet1!$E$2:$E$10</c:f>
              <c:numCache>
                <c:formatCode>General</c:formatCode>
                <c:ptCount val="5"/>
                <c:pt idx="0">
                  <c:v>-3</c:v>
                </c:pt>
                <c:pt idx="1">
                  <c:v>-4</c:v>
                </c:pt>
                <c:pt idx="2">
                  <c:v>-7</c:v>
                </c:pt>
                <c:pt idx="3">
                  <c:v>-15</c:v>
                </c:pt>
                <c:pt idx="4">
                  <c:v>-24</c:v>
                </c:pt>
              </c:numCache>
            </c:numRef>
          </c:val>
          <c:extLst>
            <c:ext xmlns:c16="http://schemas.microsoft.com/office/drawing/2014/chart" uri="{C3380CC4-5D6E-409C-BE32-E72D297353CC}">
              <c16:uniqueId val="{00000003-EC44-43BF-83B3-64C01F6D70C7}"/>
            </c:ext>
          </c:extLst>
        </c:ser>
        <c:ser>
          <c:idx val="4"/>
          <c:order val="4"/>
          <c:tx>
            <c:strRef>
              <c:f>Sheet1!$F$1</c:f>
              <c:strCache>
                <c:ptCount val="1"/>
                <c:pt idx="0">
                  <c:v>Not so strong2</c:v>
                </c:pt>
              </c:strCache>
            </c:strRef>
          </c:tx>
          <c:spPr>
            <a:solidFill>
              <a:schemeClr val="accent2"/>
            </a:solidFill>
            <a:ln>
              <a:noFill/>
            </a:ln>
            <a:effectLst/>
          </c:spPr>
          <c:invertIfNegative val="0"/>
          <c:cat>
            <c:strRef>
              <c:f>Sheet1!$A$2:$A$10</c:f>
              <c:strCache>
                <c:ptCount val="5"/>
                <c:pt idx="0">
                  <c:v>We should trust people to make their own decisions about if and when to have children.</c:v>
                </c:pt>
                <c:pt idx="1">
                  <c:v>Sometimes people want to spend their time, energy, and love doing other things than raising children.</c:v>
                </c:pt>
                <c:pt idx="2">
                  <c:v>Basics like food and housing cost so much that it forces us to prioritize jobs and income, slowing traditional milestones like having a child.</c:v>
                </c:pt>
                <c:pt idx="3">
                  <c:v>What brings the most meaning to life is family, not all these weird little accomplishments and degrees and everything else.*</c:v>
                </c:pt>
                <c:pt idx="4">
                  <c:v>Overpopulation and climate change make us uneasy about raising children on a planet that is already in trouble.*</c:v>
                </c:pt>
              </c:strCache>
            </c:strRef>
          </c:cat>
          <c:val>
            <c:numRef>
              <c:f>Sheet1!$F$2:$F$10</c:f>
              <c:numCache>
                <c:formatCode>General</c:formatCode>
                <c:ptCount val="5"/>
                <c:pt idx="0">
                  <c:v>-5</c:v>
                </c:pt>
                <c:pt idx="1">
                  <c:v>-7</c:v>
                </c:pt>
                <c:pt idx="2">
                  <c:v>-11</c:v>
                </c:pt>
                <c:pt idx="3">
                  <c:v>-13</c:v>
                </c:pt>
                <c:pt idx="4">
                  <c:v>-17</c:v>
                </c:pt>
              </c:numCache>
            </c:numRef>
          </c:val>
          <c:extLst>
            <c:ext xmlns:c16="http://schemas.microsoft.com/office/drawing/2014/chart" uri="{C3380CC4-5D6E-409C-BE32-E72D297353CC}">
              <c16:uniqueId val="{00000004-EC44-43BF-83B3-64C01F6D70C7}"/>
            </c:ext>
          </c:extLst>
        </c:ser>
        <c:ser>
          <c:idx val="5"/>
          <c:order val="5"/>
          <c:tx>
            <c:strRef>
              <c:f>Sheet1!$G$1</c:f>
              <c:strCache>
                <c:ptCount val="1"/>
                <c:pt idx="0">
                  <c:v>Total disagree</c:v>
                </c:pt>
              </c:strCache>
            </c:strRef>
          </c:tx>
          <c:spPr>
            <a:noFill/>
            <a:ln>
              <a:noFill/>
            </a:ln>
            <a:effectLst/>
          </c:spPr>
          <c:invertIfNegative val="0"/>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5"/>
                <c:pt idx="0">
                  <c:v>We should trust people to make their own decisions about if and when to have children.</c:v>
                </c:pt>
                <c:pt idx="1">
                  <c:v>Sometimes people want to spend their time, energy, and love doing other things than raising children.</c:v>
                </c:pt>
                <c:pt idx="2">
                  <c:v>Basics like food and housing cost so much that it forces us to prioritize jobs and income, slowing traditional milestones like having a child.</c:v>
                </c:pt>
                <c:pt idx="3">
                  <c:v>What brings the most meaning to life is family, not all these weird little accomplishments and degrees and everything else.*</c:v>
                </c:pt>
                <c:pt idx="4">
                  <c:v>Overpopulation and climate change make us uneasy about raising children on a planet that is already in trouble.*</c:v>
                </c:pt>
              </c:strCache>
            </c:strRef>
          </c:cat>
          <c:val>
            <c:numRef>
              <c:f>Sheet1!$G$2:$G$10</c:f>
              <c:numCache>
                <c:formatCode>General</c:formatCode>
                <c:ptCount val="5"/>
                <c:pt idx="0">
                  <c:v>-7</c:v>
                </c:pt>
                <c:pt idx="1">
                  <c:v>-11</c:v>
                </c:pt>
                <c:pt idx="2">
                  <c:v>-17</c:v>
                </c:pt>
                <c:pt idx="3">
                  <c:v>-28</c:v>
                </c:pt>
                <c:pt idx="4">
                  <c:v>-40</c:v>
                </c:pt>
              </c:numCache>
            </c:numRef>
          </c:val>
          <c:extLst>
            <c:ext xmlns:c16="http://schemas.microsoft.com/office/drawing/2014/chart" uri="{C3380CC4-5D6E-409C-BE32-E72D297353CC}">
              <c16:uniqueId val="{00000005-EC44-43BF-83B3-64C01F6D70C7}"/>
            </c:ext>
          </c:extLst>
        </c:ser>
        <c:dLbls>
          <c:showLegendKey val="0"/>
          <c:showVal val="0"/>
          <c:showCatName val="0"/>
          <c:showSerName val="0"/>
          <c:showPercent val="0"/>
          <c:showBubbleSize val="0"/>
        </c:dLbls>
        <c:gapWidth val="100"/>
        <c:overlap val="100"/>
        <c:axId val="784393704"/>
        <c:axId val="784392064"/>
      </c:barChart>
      <c:catAx>
        <c:axId val="78439370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
                <a:ea typeface="+mn-ea"/>
                <a:cs typeface="+mn-cs"/>
              </a:defRPr>
            </a:pPr>
            <a:endParaRPr lang="en-US"/>
          </a:p>
        </c:txPr>
        <c:crossAx val="784392064"/>
        <c:crosses val="autoZero"/>
        <c:auto val="1"/>
        <c:lblAlgn val="ctr"/>
        <c:lblOffset val="100"/>
        <c:noMultiLvlLbl val="0"/>
      </c:catAx>
      <c:valAx>
        <c:axId val="784392064"/>
        <c:scaling>
          <c:orientation val="minMax"/>
          <c:max val="110"/>
          <c:min val="-130"/>
        </c:scaling>
        <c:delete val="1"/>
        <c:axPos val="t"/>
        <c:numFmt formatCode="General" sourceLinked="1"/>
        <c:majorTickMark val="out"/>
        <c:minorTickMark val="none"/>
        <c:tickLblPos val="nextTo"/>
        <c:crossAx val="784393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131341130953301"/>
          <c:y val="3.0602003535325897E-2"/>
          <c:w val="0.46399765707871038"/>
          <c:h val="0.93595890080158906"/>
        </c:manualLayout>
      </c:layout>
      <c:barChart>
        <c:barDir val="bar"/>
        <c:grouping val="stacked"/>
        <c:varyColors val="0"/>
        <c:ser>
          <c:idx val="0"/>
          <c:order val="0"/>
          <c:tx>
            <c:strRef>
              <c:f>Sheet1!$B$1</c:f>
              <c:strCache>
                <c:ptCount val="1"/>
                <c:pt idx="0">
                  <c:v>Strong</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4"/>
                <c:pt idx="0">
                  <c:v>When you go to vote in this country, as a parent, you should have more power and more opportunity to speak your voice than people who don’t have kids.*</c:v>
                </c:pt>
                <c:pt idx="1">
                  <c:v>Overpopulation and climate change make us uneasy about creating another human who will contribute to the destruction of the planet.*</c:v>
                </c:pt>
                <c:pt idx="2">
                  <c:v>A woman’s life truly starts when she begins living her vocation as a wife and as a mother.*</c:v>
                </c:pt>
                <c:pt idx="3">
                  <c:v>Falling fertility rates are one of the biggest challenges facing our world.*</c:v>
                </c:pt>
              </c:strCache>
            </c:strRef>
          </c:cat>
          <c:val>
            <c:numRef>
              <c:f>Sheet1!$B$2:$B$10</c:f>
              <c:numCache>
                <c:formatCode>General</c:formatCode>
                <c:ptCount val="4"/>
                <c:pt idx="0">
                  <c:v>17</c:v>
                </c:pt>
                <c:pt idx="1">
                  <c:v>17</c:v>
                </c:pt>
                <c:pt idx="2">
                  <c:v>16</c:v>
                </c:pt>
                <c:pt idx="3">
                  <c:v>15</c:v>
                </c:pt>
              </c:numCache>
            </c:numRef>
          </c:val>
          <c:extLst>
            <c:ext xmlns:c16="http://schemas.microsoft.com/office/drawing/2014/chart" uri="{C3380CC4-5D6E-409C-BE32-E72D297353CC}">
              <c16:uniqueId val="{00000000-EC44-43BF-83B3-64C01F6D70C7}"/>
            </c:ext>
          </c:extLst>
        </c:ser>
        <c:ser>
          <c:idx val="1"/>
          <c:order val="1"/>
          <c:tx>
            <c:strRef>
              <c:f>Sheet1!$C$1</c:f>
              <c:strCache>
                <c:ptCount val="1"/>
                <c:pt idx="0">
                  <c:v>Not so strong</c:v>
                </c:pt>
              </c:strCache>
            </c:strRef>
          </c:tx>
          <c:spPr>
            <a:solidFill>
              <a:schemeClr val="accent1"/>
            </a:solidFill>
            <a:ln>
              <a:solidFill>
                <a:schemeClr val="accent1"/>
              </a:solidFill>
            </a:ln>
            <a:effectLst/>
          </c:spPr>
          <c:invertIfNegative val="0"/>
          <c:cat>
            <c:strRef>
              <c:f>Sheet1!$A$2:$A$10</c:f>
              <c:strCache>
                <c:ptCount val="4"/>
                <c:pt idx="0">
                  <c:v>When you go to vote in this country, as a parent, you should have more power and more opportunity to speak your voice than people who don’t have kids.*</c:v>
                </c:pt>
                <c:pt idx="1">
                  <c:v>Overpopulation and climate change make us uneasy about creating another human who will contribute to the destruction of the planet.*</c:v>
                </c:pt>
                <c:pt idx="2">
                  <c:v>A woman’s life truly starts when she begins living her vocation as a wife and as a mother.*</c:v>
                </c:pt>
                <c:pt idx="3">
                  <c:v>Falling fertility rates are one of the biggest challenges facing our world.*</c:v>
                </c:pt>
              </c:strCache>
            </c:strRef>
          </c:cat>
          <c:val>
            <c:numRef>
              <c:f>Sheet1!$C$2:$C$10</c:f>
              <c:numCache>
                <c:formatCode>General</c:formatCode>
                <c:ptCount val="4"/>
                <c:pt idx="0">
                  <c:v>13</c:v>
                </c:pt>
                <c:pt idx="1">
                  <c:v>25</c:v>
                </c:pt>
                <c:pt idx="2">
                  <c:v>18</c:v>
                </c:pt>
                <c:pt idx="3">
                  <c:v>22</c:v>
                </c:pt>
              </c:numCache>
            </c:numRef>
          </c:val>
          <c:extLst>
            <c:ext xmlns:c16="http://schemas.microsoft.com/office/drawing/2014/chart" uri="{C3380CC4-5D6E-409C-BE32-E72D297353CC}">
              <c16:uniqueId val="{00000001-EC44-43BF-83B3-64C01F6D70C7}"/>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4"/>
                <c:pt idx="0">
                  <c:v>When you go to vote in this country, as a parent, you should have more power and more opportunity to speak your voice than people who don’t have kids.*</c:v>
                </c:pt>
                <c:pt idx="1">
                  <c:v>Overpopulation and climate change make us uneasy about creating another human who will contribute to the destruction of the planet.*</c:v>
                </c:pt>
                <c:pt idx="2">
                  <c:v>A woman’s life truly starts when she begins living her vocation as a wife and as a mother.*</c:v>
                </c:pt>
                <c:pt idx="3">
                  <c:v>Falling fertility rates are one of the biggest challenges facing our world.*</c:v>
                </c:pt>
              </c:strCache>
            </c:strRef>
          </c:cat>
          <c:val>
            <c:numRef>
              <c:f>Sheet1!$D$2:$D$10</c:f>
              <c:numCache>
                <c:formatCode>General</c:formatCode>
                <c:ptCount val="4"/>
                <c:pt idx="0">
                  <c:v>30</c:v>
                </c:pt>
                <c:pt idx="1">
                  <c:v>42</c:v>
                </c:pt>
                <c:pt idx="2">
                  <c:v>34</c:v>
                </c:pt>
                <c:pt idx="3">
                  <c:v>37</c:v>
                </c:pt>
              </c:numCache>
            </c:numRef>
          </c:val>
          <c:extLst>
            <c:ext xmlns:c16="http://schemas.microsoft.com/office/drawing/2014/chart" uri="{C3380CC4-5D6E-409C-BE32-E72D297353CC}">
              <c16:uniqueId val="{00000002-EC44-43BF-83B3-64C01F6D70C7}"/>
            </c:ext>
          </c:extLst>
        </c:ser>
        <c:ser>
          <c:idx val="3"/>
          <c:order val="3"/>
          <c:tx>
            <c:strRef>
              <c:f>Sheet1!$E$1</c:f>
              <c:strCache>
                <c:ptCount val="1"/>
                <c:pt idx="0">
                  <c:v>Strong2</c:v>
                </c:pt>
              </c:strCache>
            </c:strRef>
          </c:tx>
          <c:spPr>
            <a:solidFill>
              <a:schemeClr val="accent4"/>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4"/>
                <c:pt idx="0">
                  <c:v>When you go to vote in this country, as a parent, you should have more power and more opportunity to speak your voice than people who don’t have kids.*</c:v>
                </c:pt>
                <c:pt idx="1">
                  <c:v>Overpopulation and climate change make us uneasy about creating another human who will contribute to the destruction of the planet.*</c:v>
                </c:pt>
                <c:pt idx="2">
                  <c:v>A woman’s life truly starts when she begins living her vocation as a wife and as a mother.*</c:v>
                </c:pt>
                <c:pt idx="3">
                  <c:v>Falling fertility rates are one of the biggest challenges facing our world.*</c:v>
                </c:pt>
              </c:strCache>
            </c:strRef>
          </c:cat>
          <c:val>
            <c:numRef>
              <c:f>Sheet1!$E$2:$E$10</c:f>
              <c:numCache>
                <c:formatCode>General</c:formatCode>
                <c:ptCount val="4"/>
                <c:pt idx="0">
                  <c:v>-50</c:v>
                </c:pt>
                <c:pt idx="1">
                  <c:v>-35</c:v>
                </c:pt>
                <c:pt idx="2">
                  <c:v>-41</c:v>
                </c:pt>
                <c:pt idx="3">
                  <c:v>-28</c:v>
                </c:pt>
              </c:numCache>
            </c:numRef>
          </c:val>
          <c:extLst>
            <c:ext xmlns:c16="http://schemas.microsoft.com/office/drawing/2014/chart" uri="{C3380CC4-5D6E-409C-BE32-E72D297353CC}">
              <c16:uniqueId val="{00000003-EC44-43BF-83B3-64C01F6D70C7}"/>
            </c:ext>
          </c:extLst>
        </c:ser>
        <c:ser>
          <c:idx val="4"/>
          <c:order val="4"/>
          <c:tx>
            <c:strRef>
              <c:f>Sheet1!$F$1</c:f>
              <c:strCache>
                <c:ptCount val="1"/>
                <c:pt idx="0">
                  <c:v>Not so strong2</c:v>
                </c:pt>
              </c:strCache>
            </c:strRef>
          </c:tx>
          <c:spPr>
            <a:solidFill>
              <a:schemeClr val="accent2"/>
            </a:solidFill>
            <a:ln>
              <a:noFill/>
            </a:ln>
            <a:effectLst/>
          </c:spPr>
          <c:invertIfNegative val="0"/>
          <c:cat>
            <c:strRef>
              <c:f>Sheet1!$A$2:$A$10</c:f>
              <c:strCache>
                <c:ptCount val="4"/>
                <c:pt idx="0">
                  <c:v>When you go to vote in this country, as a parent, you should have more power and more opportunity to speak your voice than people who don’t have kids.*</c:v>
                </c:pt>
                <c:pt idx="1">
                  <c:v>Overpopulation and climate change make us uneasy about creating another human who will contribute to the destruction of the planet.*</c:v>
                </c:pt>
                <c:pt idx="2">
                  <c:v>A woman’s life truly starts when she begins living her vocation as a wife and as a mother.*</c:v>
                </c:pt>
                <c:pt idx="3">
                  <c:v>Falling fertility rates are one of the biggest challenges facing our world.*</c:v>
                </c:pt>
              </c:strCache>
            </c:strRef>
          </c:cat>
          <c:val>
            <c:numRef>
              <c:f>Sheet1!$F$2:$F$10</c:f>
              <c:numCache>
                <c:formatCode>General</c:formatCode>
                <c:ptCount val="4"/>
                <c:pt idx="0">
                  <c:v>-15</c:v>
                </c:pt>
                <c:pt idx="1">
                  <c:v>-18</c:v>
                </c:pt>
                <c:pt idx="2">
                  <c:v>-18</c:v>
                </c:pt>
                <c:pt idx="3">
                  <c:v>-20</c:v>
                </c:pt>
              </c:numCache>
            </c:numRef>
          </c:val>
          <c:extLst>
            <c:ext xmlns:c16="http://schemas.microsoft.com/office/drawing/2014/chart" uri="{C3380CC4-5D6E-409C-BE32-E72D297353CC}">
              <c16:uniqueId val="{00000004-EC44-43BF-83B3-64C01F6D70C7}"/>
            </c:ext>
          </c:extLst>
        </c:ser>
        <c:ser>
          <c:idx val="5"/>
          <c:order val="5"/>
          <c:tx>
            <c:strRef>
              <c:f>Sheet1!$G$1</c:f>
              <c:strCache>
                <c:ptCount val="1"/>
                <c:pt idx="0">
                  <c:v>Total disagree</c:v>
                </c:pt>
              </c:strCache>
            </c:strRef>
          </c:tx>
          <c:spPr>
            <a:no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4"/>
                <c:pt idx="0">
                  <c:v>When you go to vote in this country, as a parent, you should have more power and more opportunity to speak your voice than people who don’t have kids.*</c:v>
                </c:pt>
                <c:pt idx="1">
                  <c:v>Overpopulation and climate change make us uneasy about creating another human who will contribute to the destruction of the planet.*</c:v>
                </c:pt>
                <c:pt idx="2">
                  <c:v>A woman’s life truly starts when she begins living her vocation as a wife and as a mother.*</c:v>
                </c:pt>
                <c:pt idx="3">
                  <c:v>Falling fertility rates are one of the biggest challenges facing our world.*</c:v>
                </c:pt>
              </c:strCache>
            </c:strRef>
          </c:cat>
          <c:val>
            <c:numRef>
              <c:f>Sheet1!$G$2:$G$10</c:f>
              <c:numCache>
                <c:formatCode>General</c:formatCode>
                <c:ptCount val="4"/>
                <c:pt idx="0">
                  <c:v>-65</c:v>
                </c:pt>
                <c:pt idx="1">
                  <c:v>-53</c:v>
                </c:pt>
                <c:pt idx="2">
                  <c:v>-59</c:v>
                </c:pt>
                <c:pt idx="3">
                  <c:v>-48</c:v>
                </c:pt>
              </c:numCache>
            </c:numRef>
          </c:val>
          <c:extLst>
            <c:ext xmlns:c16="http://schemas.microsoft.com/office/drawing/2014/chart" uri="{C3380CC4-5D6E-409C-BE32-E72D297353CC}">
              <c16:uniqueId val="{00000005-EC44-43BF-83B3-64C01F6D70C7}"/>
            </c:ext>
          </c:extLst>
        </c:ser>
        <c:dLbls>
          <c:showLegendKey val="0"/>
          <c:showVal val="0"/>
          <c:showCatName val="0"/>
          <c:showSerName val="0"/>
          <c:showPercent val="0"/>
          <c:showBubbleSize val="0"/>
        </c:dLbls>
        <c:gapWidth val="100"/>
        <c:overlap val="100"/>
        <c:axId val="784393704"/>
        <c:axId val="784392064"/>
      </c:barChart>
      <c:catAx>
        <c:axId val="78439370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
                <a:ea typeface="+mn-ea"/>
                <a:cs typeface="+mn-cs"/>
              </a:defRPr>
            </a:pPr>
            <a:endParaRPr lang="en-US"/>
          </a:p>
        </c:txPr>
        <c:crossAx val="784392064"/>
        <c:crosses val="autoZero"/>
        <c:auto val="1"/>
        <c:lblAlgn val="ctr"/>
        <c:lblOffset val="100"/>
        <c:noMultiLvlLbl val="0"/>
      </c:catAx>
      <c:valAx>
        <c:axId val="784392064"/>
        <c:scaling>
          <c:orientation val="minMax"/>
          <c:max val="110"/>
          <c:min val="-130"/>
        </c:scaling>
        <c:delete val="1"/>
        <c:axPos val="t"/>
        <c:numFmt formatCode="General" sourceLinked="1"/>
        <c:majorTickMark val="out"/>
        <c:minorTickMark val="none"/>
        <c:tickLblPos val="nextTo"/>
        <c:crossAx val="784393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7012D-9C84-4CF7-AA03-B9BAB9BA8C1D}" type="datetimeFigureOut">
              <a:rPr lang="en-US" smtClean="0"/>
              <a:t>1/14/2025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47D9C9-C0A3-4F7B-93A9-66C8D12B0559}" type="slidenum">
              <a:rPr lang="en-US" smtClean="0"/>
              <a:t>‹#›</a:t>
            </a:fld>
            <a:endParaRPr lang="en-US"/>
          </a:p>
        </p:txBody>
      </p:sp>
    </p:spTree>
    <p:extLst>
      <p:ext uri="{BB962C8B-B14F-4D97-AF65-F5344CB8AC3E}">
        <p14:creationId xmlns:p14="http://schemas.microsoft.com/office/powerpoint/2010/main" val="3718225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7</a:t>
            </a:fld>
            <a:endParaRPr lang="en-US"/>
          </a:p>
        </p:txBody>
      </p:sp>
    </p:spTree>
    <p:extLst>
      <p:ext uri="{BB962C8B-B14F-4D97-AF65-F5344CB8AC3E}">
        <p14:creationId xmlns:p14="http://schemas.microsoft.com/office/powerpoint/2010/main" val="3524936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1E330-1B9A-EA67-A366-6F07D553A0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AB0CB8-BC9A-5074-A9A5-2B53782641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39C271-7C84-346A-AAB0-9BFA59C9545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04D4D61-627F-E6BD-9B18-5A1A81336597}"/>
              </a:ext>
            </a:extLst>
          </p:cNvPr>
          <p:cNvSpPr>
            <a:spLocks noGrp="1"/>
          </p:cNvSpPr>
          <p:nvPr>
            <p:ph type="sldNum" sz="quarter" idx="5"/>
          </p:nvPr>
        </p:nvSpPr>
        <p:spPr/>
        <p:txBody>
          <a:bodyPr/>
          <a:lstStyle/>
          <a:p>
            <a:fld id="{BB47D9C9-C0A3-4F7B-93A9-66C8D12B0559}" type="slidenum">
              <a:rPr lang="en-US" smtClean="0"/>
              <a:t>29</a:t>
            </a:fld>
            <a:endParaRPr lang="en-US"/>
          </a:p>
        </p:txBody>
      </p:sp>
    </p:spTree>
    <p:extLst>
      <p:ext uri="{BB962C8B-B14F-4D97-AF65-F5344CB8AC3E}">
        <p14:creationId xmlns:p14="http://schemas.microsoft.com/office/powerpoint/2010/main" val="1311577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5F1BC-916B-FD9E-6960-FDA044963A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59FF01-C99A-72F6-FC97-1602280C40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EA6504-ED0F-00E3-74EF-839F1B393C2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898EE59-1C74-AD85-E49A-33E294EFF4BA}"/>
              </a:ext>
            </a:extLst>
          </p:cNvPr>
          <p:cNvSpPr>
            <a:spLocks noGrp="1"/>
          </p:cNvSpPr>
          <p:nvPr>
            <p:ph type="sldNum" sz="quarter" idx="5"/>
          </p:nvPr>
        </p:nvSpPr>
        <p:spPr/>
        <p:txBody>
          <a:bodyPr/>
          <a:lstStyle/>
          <a:p>
            <a:fld id="{BB47D9C9-C0A3-4F7B-93A9-66C8D12B0559}" type="slidenum">
              <a:rPr lang="en-US" smtClean="0"/>
              <a:t>30</a:t>
            </a:fld>
            <a:endParaRPr lang="en-US"/>
          </a:p>
        </p:txBody>
      </p:sp>
    </p:spTree>
    <p:extLst>
      <p:ext uri="{BB962C8B-B14F-4D97-AF65-F5344CB8AC3E}">
        <p14:creationId xmlns:p14="http://schemas.microsoft.com/office/powerpoint/2010/main" val="1398237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70C08-780B-6CEA-2285-5FEA8B500D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D0947D-684C-7E3E-04C6-50A0EDF3AE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3B4F6C-20F2-882A-2F65-C190E3C88C2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020608-3871-4F14-7002-C78567C1453C}"/>
              </a:ext>
            </a:extLst>
          </p:cNvPr>
          <p:cNvSpPr>
            <a:spLocks noGrp="1"/>
          </p:cNvSpPr>
          <p:nvPr>
            <p:ph type="sldNum" sz="quarter" idx="5"/>
          </p:nvPr>
        </p:nvSpPr>
        <p:spPr/>
        <p:txBody>
          <a:bodyPr/>
          <a:lstStyle/>
          <a:p>
            <a:fld id="{BB47D9C9-C0A3-4F7B-93A9-66C8D12B0559}" type="slidenum">
              <a:rPr lang="en-US" smtClean="0"/>
              <a:t>31</a:t>
            </a:fld>
            <a:endParaRPr lang="en-US"/>
          </a:p>
        </p:txBody>
      </p:sp>
    </p:spTree>
    <p:extLst>
      <p:ext uri="{BB962C8B-B14F-4D97-AF65-F5344CB8AC3E}">
        <p14:creationId xmlns:p14="http://schemas.microsoft.com/office/powerpoint/2010/main" val="4225414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47D9C9-C0A3-4F7B-93A9-66C8D12B0559}" type="slidenum">
              <a:rPr lang="en-US" smtClean="0"/>
              <a:t>34</a:t>
            </a:fld>
            <a:endParaRPr lang="en-US"/>
          </a:p>
        </p:txBody>
      </p:sp>
    </p:spTree>
    <p:extLst>
      <p:ext uri="{BB962C8B-B14F-4D97-AF65-F5344CB8AC3E}">
        <p14:creationId xmlns:p14="http://schemas.microsoft.com/office/powerpoint/2010/main" val="3484399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C895E-602C-33F0-863E-563B3751E7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3711D6-BDCB-F7A0-54E7-7C211206AF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BFEF79-2536-317D-06F0-BEC19576E9A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CE7F413-60C4-F023-6BD8-55BBD7C69883}"/>
              </a:ext>
            </a:extLst>
          </p:cNvPr>
          <p:cNvSpPr>
            <a:spLocks noGrp="1"/>
          </p:cNvSpPr>
          <p:nvPr>
            <p:ph type="sldNum" sz="quarter" idx="5"/>
          </p:nvPr>
        </p:nvSpPr>
        <p:spPr/>
        <p:txBody>
          <a:bodyPr/>
          <a:lstStyle/>
          <a:p>
            <a:fld id="{BB47D9C9-C0A3-4F7B-93A9-66C8D12B0559}" type="slidenum">
              <a:rPr lang="en-US" smtClean="0"/>
              <a:t>10</a:t>
            </a:fld>
            <a:endParaRPr lang="en-US"/>
          </a:p>
        </p:txBody>
      </p:sp>
    </p:spTree>
    <p:extLst>
      <p:ext uri="{BB962C8B-B14F-4D97-AF65-F5344CB8AC3E}">
        <p14:creationId xmlns:p14="http://schemas.microsoft.com/office/powerpoint/2010/main" val="3529479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FBBA8-31C6-3A52-55C8-DF085632DD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8D9427-8FAB-90E0-6316-8C9226259D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2757B6-A4D5-1D5B-27E0-78D5323D5D9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F32126F-4646-4E2D-C34D-2A09C7EA0FCF}"/>
              </a:ext>
            </a:extLst>
          </p:cNvPr>
          <p:cNvSpPr>
            <a:spLocks noGrp="1"/>
          </p:cNvSpPr>
          <p:nvPr>
            <p:ph type="sldNum" sz="quarter" idx="5"/>
          </p:nvPr>
        </p:nvSpPr>
        <p:spPr/>
        <p:txBody>
          <a:bodyPr/>
          <a:lstStyle/>
          <a:p>
            <a:fld id="{BB47D9C9-C0A3-4F7B-93A9-66C8D12B0559}" type="slidenum">
              <a:rPr lang="en-US" smtClean="0"/>
              <a:t>11</a:t>
            </a:fld>
            <a:endParaRPr lang="en-US"/>
          </a:p>
        </p:txBody>
      </p:sp>
    </p:spTree>
    <p:extLst>
      <p:ext uri="{BB962C8B-B14F-4D97-AF65-F5344CB8AC3E}">
        <p14:creationId xmlns:p14="http://schemas.microsoft.com/office/powerpoint/2010/main" val="3443272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64773-F9A7-A905-B75F-760D823F50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3CEDF2-1C1E-CDD8-F022-0EB0507939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2D837E-4AB5-8FC9-C480-6B078F79D84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5E0BDCD-BE11-23BE-B636-B68E9DE626EF}"/>
              </a:ext>
            </a:extLst>
          </p:cNvPr>
          <p:cNvSpPr>
            <a:spLocks noGrp="1"/>
          </p:cNvSpPr>
          <p:nvPr>
            <p:ph type="sldNum" sz="quarter" idx="5"/>
          </p:nvPr>
        </p:nvSpPr>
        <p:spPr/>
        <p:txBody>
          <a:bodyPr/>
          <a:lstStyle/>
          <a:p>
            <a:fld id="{BB47D9C9-C0A3-4F7B-93A9-66C8D12B0559}" type="slidenum">
              <a:rPr lang="en-US" smtClean="0"/>
              <a:t>12</a:t>
            </a:fld>
            <a:endParaRPr lang="en-US"/>
          </a:p>
        </p:txBody>
      </p:sp>
    </p:spTree>
    <p:extLst>
      <p:ext uri="{BB962C8B-B14F-4D97-AF65-F5344CB8AC3E}">
        <p14:creationId xmlns:p14="http://schemas.microsoft.com/office/powerpoint/2010/main" val="2311060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16</a:t>
            </a:fld>
            <a:endParaRPr lang="en-US"/>
          </a:p>
        </p:txBody>
      </p:sp>
    </p:spTree>
    <p:extLst>
      <p:ext uri="{BB962C8B-B14F-4D97-AF65-F5344CB8AC3E}">
        <p14:creationId xmlns:p14="http://schemas.microsoft.com/office/powerpoint/2010/main" val="34990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19</a:t>
            </a:fld>
            <a:endParaRPr lang="en-US"/>
          </a:p>
        </p:txBody>
      </p:sp>
    </p:spTree>
    <p:extLst>
      <p:ext uri="{BB962C8B-B14F-4D97-AF65-F5344CB8AC3E}">
        <p14:creationId xmlns:p14="http://schemas.microsoft.com/office/powerpoint/2010/main" val="1977851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Q32</a:t>
            </a:r>
          </a:p>
        </p:txBody>
      </p:sp>
      <p:sp>
        <p:nvSpPr>
          <p:cNvPr id="4" name="Slide Number Placeholder 3"/>
          <p:cNvSpPr>
            <a:spLocks noGrp="1"/>
          </p:cNvSpPr>
          <p:nvPr>
            <p:ph type="sldNum" sz="quarter" idx="5"/>
          </p:nvPr>
        </p:nvSpPr>
        <p:spPr/>
        <p:txBody>
          <a:bodyPr/>
          <a:lstStyle/>
          <a:p>
            <a:fld id="{BB47D9C9-C0A3-4F7B-93A9-66C8D12B0559}" type="slidenum">
              <a:rPr lang="en-US" smtClean="0"/>
              <a:t>25</a:t>
            </a:fld>
            <a:endParaRPr lang="en-US"/>
          </a:p>
        </p:txBody>
      </p:sp>
    </p:spTree>
    <p:extLst>
      <p:ext uri="{BB962C8B-B14F-4D97-AF65-F5344CB8AC3E}">
        <p14:creationId xmlns:p14="http://schemas.microsoft.com/office/powerpoint/2010/main" val="3587795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A4635-FF88-ECA3-9E56-14C09F55F6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0D5699-AB1A-A782-ADBC-9FAE59F068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37395E-1BCA-871E-EF80-6E8551D1FE7C}"/>
              </a:ext>
            </a:extLst>
          </p:cNvPr>
          <p:cNvSpPr>
            <a:spLocks noGrp="1"/>
          </p:cNvSpPr>
          <p:nvPr>
            <p:ph type="body" idx="1"/>
          </p:nvPr>
        </p:nvSpPr>
        <p:spPr/>
        <p:txBody>
          <a:bodyPr/>
          <a:lstStyle/>
          <a:p>
            <a:r>
              <a:rPr lang="en-US" dirty="0"/>
              <a:t>Q32</a:t>
            </a:r>
          </a:p>
        </p:txBody>
      </p:sp>
      <p:sp>
        <p:nvSpPr>
          <p:cNvPr id="4" name="Slide Number Placeholder 3">
            <a:extLst>
              <a:ext uri="{FF2B5EF4-FFF2-40B4-BE49-F238E27FC236}">
                <a16:creationId xmlns:a16="http://schemas.microsoft.com/office/drawing/2014/main" id="{B3CBE41A-E4CD-0949-A431-279E3E255682}"/>
              </a:ext>
            </a:extLst>
          </p:cNvPr>
          <p:cNvSpPr>
            <a:spLocks noGrp="1"/>
          </p:cNvSpPr>
          <p:nvPr>
            <p:ph type="sldNum" sz="quarter" idx="5"/>
          </p:nvPr>
        </p:nvSpPr>
        <p:spPr/>
        <p:txBody>
          <a:bodyPr/>
          <a:lstStyle/>
          <a:p>
            <a:fld id="{BB47D9C9-C0A3-4F7B-93A9-66C8D12B0559}" type="slidenum">
              <a:rPr lang="en-US" smtClean="0"/>
              <a:t>26</a:t>
            </a:fld>
            <a:endParaRPr lang="en-US"/>
          </a:p>
        </p:txBody>
      </p:sp>
    </p:spTree>
    <p:extLst>
      <p:ext uri="{BB962C8B-B14F-4D97-AF65-F5344CB8AC3E}">
        <p14:creationId xmlns:p14="http://schemas.microsoft.com/office/powerpoint/2010/main" val="221718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1B4BFE-4C40-82CC-1EE4-85B8226043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DDC5BA-BD41-96A5-8518-1817CAB406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20BEBE-1A2D-E888-CA3F-F0D0D48EC7B5}"/>
              </a:ext>
            </a:extLst>
          </p:cNvPr>
          <p:cNvSpPr>
            <a:spLocks noGrp="1"/>
          </p:cNvSpPr>
          <p:nvPr>
            <p:ph type="body" idx="1"/>
          </p:nvPr>
        </p:nvSpPr>
        <p:spPr/>
        <p:txBody>
          <a:bodyPr/>
          <a:lstStyle/>
          <a:p>
            <a:r>
              <a:rPr lang="en-US" dirty="0"/>
              <a:t>Q32</a:t>
            </a:r>
          </a:p>
        </p:txBody>
      </p:sp>
      <p:sp>
        <p:nvSpPr>
          <p:cNvPr id="4" name="Slide Number Placeholder 3">
            <a:extLst>
              <a:ext uri="{FF2B5EF4-FFF2-40B4-BE49-F238E27FC236}">
                <a16:creationId xmlns:a16="http://schemas.microsoft.com/office/drawing/2014/main" id="{570DDDA8-D36A-C1F2-6EA7-08993C52C5D6}"/>
              </a:ext>
            </a:extLst>
          </p:cNvPr>
          <p:cNvSpPr>
            <a:spLocks noGrp="1"/>
          </p:cNvSpPr>
          <p:nvPr>
            <p:ph type="sldNum" sz="quarter" idx="5"/>
          </p:nvPr>
        </p:nvSpPr>
        <p:spPr/>
        <p:txBody>
          <a:bodyPr/>
          <a:lstStyle/>
          <a:p>
            <a:fld id="{BB47D9C9-C0A3-4F7B-93A9-66C8D12B0559}" type="slidenum">
              <a:rPr lang="en-US" smtClean="0"/>
              <a:t>27</a:t>
            </a:fld>
            <a:endParaRPr lang="en-US"/>
          </a:p>
        </p:txBody>
      </p:sp>
    </p:spTree>
    <p:extLst>
      <p:ext uri="{BB962C8B-B14F-4D97-AF65-F5344CB8AC3E}">
        <p14:creationId xmlns:p14="http://schemas.microsoft.com/office/powerpoint/2010/main" val="340278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atin typeface="Calibri" panose="020F0502020204030204" pitchFamily="34" charset="0"/>
                <a:ea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libri" panose="020F0502020204030204" pitchFamily="34" charset="0"/>
                <a:ea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FD990DA0-D986-A649-AD7C-1D9B54192D80}"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157732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90DA0-D986-A649-AD7C-1D9B54192D80}"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7750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90DA0-D986-A649-AD7C-1D9B54192D80}"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3428741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30C858F-3DE2-4FA7-9EED-8E15C1AB5A4C}"/>
              </a:ext>
            </a:extLst>
          </p:cNvPr>
          <p:cNvSpPr>
            <a:spLocks noGrp="1"/>
          </p:cNvSpPr>
          <p:nvPr>
            <p:ph type="ctrTitle"/>
          </p:nvPr>
        </p:nvSpPr>
        <p:spPr>
          <a:xfrm>
            <a:off x="335280" y="267359"/>
            <a:ext cx="11521440" cy="1312724"/>
          </a:xfrm>
        </p:spPr>
        <p:txBody>
          <a:bodyPr anchor="ctr">
            <a:normAutofit/>
          </a:bodyPr>
          <a:lstStyle/>
          <a:p>
            <a:pPr algn="l"/>
            <a:r>
              <a:rPr lang="en-US" sz="2800" b="1">
                <a:solidFill>
                  <a:srgbClr val="0070C0"/>
                </a:solidFill>
                <a:latin typeface="+mn-lt"/>
              </a:rPr>
              <a:t>Title</a:t>
            </a:r>
          </a:p>
        </p:txBody>
      </p:sp>
    </p:spTree>
    <p:extLst>
      <p:ext uri="{BB962C8B-B14F-4D97-AF65-F5344CB8AC3E}">
        <p14:creationId xmlns:p14="http://schemas.microsoft.com/office/powerpoint/2010/main" val="3690159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30C858F-3DE2-4FA7-9EED-8E15C1AB5A4C}"/>
              </a:ext>
            </a:extLst>
          </p:cNvPr>
          <p:cNvSpPr>
            <a:spLocks noGrp="1"/>
          </p:cNvSpPr>
          <p:nvPr>
            <p:ph type="ctrTitle"/>
          </p:nvPr>
        </p:nvSpPr>
        <p:spPr>
          <a:xfrm>
            <a:off x="335280" y="267359"/>
            <a:ext cx="11521440" cy="1312724"/>
          </a:xfrm>
        </p:spPr>
        <p:txBody>
          <a:bodyPr anchor="ctr">
            <a:normAutofit/>
          </a:bodyPr>
          <a:lstStyle/>
          <a:p>
            <a:pPr algn="l"/>
            <a:r>
              <a:rPr lang="en-US" sz="2800" b="1">
                <a:solidFill>
                  <a:srgbClr val="0070C0"/>
                </a:solidFill>
                <a:latin typeface="+mn-lt"/>
              </a:rPr>
              <a:t>Title</a:t>
            </a:r>
          </a:p>
        </p:txBody>
      </p:sp>
      <p:pic>
        <p:nvPicPr>
          <p:cNvPr id="2" name="Picture 1">
            <a:extLst>
              <a:ext uri="{FF2B5EF4-FFF2-40B4-BE49-F238E27FC236}">
                <a16:creationId xmlns:a16="http://schemas.microsoft.com/office/drawing/2014/main" id="{D543DB67-AFE2-14DC-EA09-A2CA9F3D805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l="29324" r="28603" b="46986"/>
          <a:stretch/>
        </p:blipFill>
        <p:spPr>
          <a:xfrm>
            <a:off x="9726165" y="6310424"/>
            <a:ext cx="842597" cy="547576"/>
          </a:xfrm>
          <a:prstGeom prst="rect">
            <a:avLst/>
          </a:prstGeom>
        </p:spPr>
      </p:pic>
    </p:spTree>
    <p:extLst>
      <p:ext uri="{BB962C8B-B14F-4D97-AF65-F5344CB8AC3E}">
        <p14:creationId xmlns:p14="http://schemas.microsoft.com/office/powerpoint/2010/main" val="352839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990DA0-D986-A649-AD7C-1D9B54192D80}"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381532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D990DA0-D986-A649-AD7C-1D9B54192D80}"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978263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990DA0-D986-A649-AD7C-1D9B54192D80}"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2369484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990DA0-D986-A649-AD7C-1D9B54192D80}" type="datetimeFigureOut">
              <a:rPr lang="en-US" smtClean="0"/>
              <a:t>1/14/2025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4276339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990DA0-D986-A649-AD7C-1D9B54192D80}" type="datetimeFigureOut">
              <a:rPr lang="en-US" smtClean="0"/>
              <a:t>1/14/2025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289585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90DA0-D986-A649-AD7C-1D9B54192D80}" type="datetimeFigureOut">
              <a:rPr lang="en-US" smtClean="0"/>
              <a:t>1/14/2025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116752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990DA0-D986-A649-AD7C-1D9B54192D80}"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3408499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990DA0-D986-A649-AD7C-1D9B54192D80}"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78933-8BE7-D843-8566-B48A79DE0AD6}" type="slidenum">
              <a:rPr lang="en-US" smtClean="0"/>
              <a:t>‹#›</a:t>
            </a:fld>
            <a:endParaRPr lang="en-US"/>
          </a:p>
        </p:txBody>
      </p:sp>
    </p:spTree>
    <p:extLst>
      <p:ext uri="{BB962C8B-B14F-4D97-AF65-F5344CB8AC3E}">
        <p14:creationId xmlns:p14="http://schemas.microsoft.com/office/powerpoint/2010/main" val="375775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990DA0-D986-A649-AD7C-1D9B54192D80}" type="datetimeFigureOut">
              <a:rPr lang="en-US" smtClean="0"/>
              <a:t>1/14/2025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978933-8BE7-D843-8566-B48A79DE0AD6}" type="slidenum">
              <a:rPr lang="en-US" smtClean="0"/>
              <a:t>‹#›</a:t>
            </a:fld>
            <a:endParaRPr lang="en-US"/>
          </a:p>
        </p:txBody>
      </p:sp>
    </p:spTree>
    <p:extLst>
      <p:ext uri="{BB962C8B-B14F-4D97-AF65-F5344CB8AC3E}">
        <p14:creationId xmlns:p14="http://schemas.microsoft.com/office/powerpoint/2010/main" val="38299609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688" r:id="rId13"/>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lakeresearch.com/" TargetMode="External"/><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opulationconnection.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1E331-3AA7-4869-B866-71836B701DA5}"/>
              </a:ext>
            </a:extLst>
          </p:cNvPr>
          <p:cNvSpPr>
            <a:spLocks noGrp="1"/>
          </p:cNvSpPr>
          <p:nvPr>
            <p:ph type="ctrTitle"/>
          </p:nvPr>
        </p:nvSpPr>
        <p:spPr/>
        <p:txBody>
          <a:bodyPr anchor="ctr">
            <a:normAutofit/>
          </a:bodyPr>
          <a:lstStyle/>
          <a:p>
            <a:r>
              <a:rPr lang="en-US" sz="4400" b="1" dirty="0">
                <a:solidFill>
                  <a:srgbClr val="0082C4"/>
                </a:solidFill>
                <a:latin typeface="Calibri" panose="020F0502020204030204" pitchFamily="34" charset="0"/>
                <a:ea typeface="Calibri" panose="020F0502020204030204" pitchFamily="34" charset="0"/>
                <a:cs typeface="Calibri" panose="020F0502020204030204" pitchFamily="34" charset="0"/>
              </a:rPr>
              <a:t>Fertility </a:t>
            </a:r>
            <a:r>
              <a:rPr lang="en-US" sz="4400" b="1" dirty="0">
                <a:solidFill>
                  <a:srgbClr val="0082C4"/>
                </a:solidFill>
              </a:rPr>
              <a:t>Desire</a:t>
            </a:r>
            <a:r>
              <a:rPr lang="en-US" sz="4400" b="1" dirty="0">
                <a:solidFill>
                  <a:srgbClr val="0082C4"/>
                </a:solidFill>
                <a:latin typeface="Calibri" panose="020F0502020204030204" pitchFamily="34" charset="0"/>
                <a:ea typeface="Calibri" panose="020F0502020204030204" pitchFamily="34" charset="0"/>
                <a:cs typeface="Calibri" panose="020F0502020204030204" pitchFamily="34" charset="0"/>
              </a:rPr>
              <a:t>s and Outcomes </a:t>
            </a:r>
            <a:br>
              <a:rPr lang="en-US" sz="4400" b="1" dirty="0">
                <a:solidFill>
                  <a:srgbClr val="0082C4"/>
                </a:solidFill>
                <a:latin typeface="Calibri" panose="020F0502020204030204" pitchFamily="34" charset="0"/>
                <a:ea typeface="Calibri" panose="020F0502020204030204" pitchFamily="34" charset="0"/>
                <a:cs typeface="Calibri" panose="020F0502020204030204" pitchFamily="34" charset="0"/>
              </a:rPr>
            </a:br>
            <a:r>
              <a:rPr lang="en-US" sz="3600" b="1" dirty="0">
                <a:solidFill>
                  <a:srgbClr val="0082C4"/>
                </a:solidFill>
                <a:latin typeface="Calibri" panose="020F0502020204030204" pitchFamily="34" charset="0"/>
                <a:ea typeface="Calibri" panose="020F0502020204030204" pitchFamily="34" charset="0"/>
                <a:cs typeface="Calibri" panose="020F0502020204030204" pitchFamily="34" charset="0"/>
              </a:rPr>
              <a:t>Population Connection Research</a:t>
            </a:r>
            <a:br>
              <a:rPr lang="en-US" sz="3600" b="1" dirty="0">
                <a:solidFill>
                  <a:srgbClr val="4472C4"/>
                </a:solidFill>
                <a:latin typeface="Calibri" panose="020F0502020204030204" pitchFamily="34" charset="0"/>
                <a:ea typeface="Calibri" panose="020F0502020204030204" pitchFamily="34" charset="0"/>
                <a:cs typeface="Calibri" panose="020F0502020204030204" pitchFamily="34" charset="0"/>
              </a:rPr>
            </a:br>
            <a:br>
              <a:rPr lang="en-US" sz="2200" dirty="0">
                <a:latin typeface="Calibri" panose="020F0502020204030204" pitchFamily="34" charset="0"/>
                <a:ea typeface="Calibri" panose="020F0502020204030204" pitchFamily="34" charset="0"/>
                <a:cs typeface="Calibri" panose="020F0502020204030204" pitchFamily="34" charset="0"/>
              </a:rPr>
            </a:br>
            <a:r>
              <a:rPr lang="en-US" sz="3100" dirty="0">
                <a:solidFill>
                  <a:schemeClr val="tx1"/>
                </a:solidFill>
                <a:latin typeface="Calibri" panose="020F0502020204030204" pitchFamily="34" charset="0"/>
                <a:ea typeface="Calibri" panose="020F0502020204030204" pitchFamily="34" charset="0"/>
                <a:cs typeface="Calibri" panose="020F0502020204030204" pitchFamily="34" charset="0"/>
              </a:rPr>
              <a:t>Findings from focus groups and a nationwide </a:t>
            </a:r>
            <a:br>
              <a:rPr lang="en-US" sz="31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3100" dirty="0">
                <a:solidFill>
                  <a:schemeClr val="tx1"/>
                </a:solidFill>
                <a:latin typeface="Calibri" panose="020F0502020204030204" pitchFamily="34" charset="0"/>
                <a:ea typeface="Calibri" panose="020F0502020204030204" pitchFamily="34" charset="0"/>
                <a:cs typeface="Calibri" panose="020F0502020204030204" pitchFamily="34" charset="0"/>
              </a:rPr>
              <a:t>mixed-mode survey of American adults</a:t>
            </a:r>
            <a:endPar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993680EC-85A4-4ADB-88DB-61D3B9953DCA}"/>
              </a:ext>
            </a:extLst>
          </p:cNvPr>
          <p:cNvSpPr>
            <a:spLocks noGrp="1"/>
          </p:cNvSpPr>
          <p:nvPr>
            <p:ph type="subTitle" idx="1"/>
          </p:nvPr>
        </p:nvSpPr>
        <p:spPr/>
        <p:txBody>
          <a:bodyPr>
            <a:normAutofit/>
          </a:bodyPr>
          <a:lstStyle/>
          <a:p>
            <a:r>
              <a:rPr lang="en-US"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January 2025</a:t>
            </a:r>
          </a:p>
        </p:txBody>
      </p:sp>
      <p:pic>
        <p:nvPicPr>
          <p:cNvPr id="4" name="Picture 3">
            <a:extLst>
              <a:ext uri="{FF2B5EF4-FFF2-40B4-BE49-F238E27FC236}">
                <a16:creationId xmlns:a16="http://schemas.microsoft.com/office/drawing/2014/main" id="{43626CF5-FF9F-B2F4-DD12-E98D99537D8F}"/>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645B8F8C-F4A2-F851-2F29-258E4BAF3835}"/>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289288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F771D-6070-930F-C71D-8AC7B090DE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F3710F-4D01-A4DE-709F-6D81AD3AB675}"/>
              </a:ext>
            </a:extLst>
          </p:cNvPr>
          <p:cNvSpPr>
            <a:spLocks noGrp="1"/>
          </p:cNvSpPr>
          <p:nvPr>
            <p:ph type="title" idx="4294967295"/>
          </p:nvPr>
        </p:nvSpPr>
        <p:spPr>
          <a:xfrm>
            <a:off x="334961" y="346166"/>
            <a:ext cx="11522075" cy="941388"/>
          </a:xfrm>
        </p:spPr>
        <p:txBody>
          <a:bodyPr>
            <a:noAutofit/>
          </a:bodyPr>
          <a:lstStyle/>
          <a:p>
            <a:r>
              <a:rPr lang="en-US" sz="1400" b="1" dirty="0">
                <a:solidFill>
                  <a:srgbClr val="0082C4"/>
                </a:solidFill>
              </a:rPr>
              <a:t>Over three-quarters of all adults have smaller families of 0-2 children, while over a third have no children. Less than 10% of adults have larger families of four or more children. Those who have children are most likely to say they have two children. </a:t>
            </a:r>
            <a:br>
              <a:rPr lang="en-US" sz="1400" b="1" dirty="0">
                <a:solidFill>
                  <a:srgbClr val="0082C4"/>
                </a:solidFill>
              </a:rPr>
            </a:br>
            <a:br>
              <a:rPr lang="en-US" sz="1400" b="1" dirty="0">
                <a:solidFill>
                  <a:srgbClr val="0082C4"/>
                </a:solidFill>
              </a:rPr>
            </a:br>
            <a:r>
              <a:rPr lang="en-US" sz="1400" b="1" dirty="0">
                <a:solidFill>
                  <a:srgbClr val="0082C4"/>
                </a:solidFill>
              </a:rPr>
              <a:t>Overall, the most common desired number of children to have among all adults is two children. Around one in five desire three children. Twelve percent of adults would ideally have no children. Only 8% of respondents desire one child.</a:t>
            </a:r>
          </a:p>
        </p:txBody>
      </p:sp>
      <p:pic>
        <p:nvPicPr>
          <p:cNvPr id="4" name="Picture 3">
            <a:extLst>
              <a:ext uri="{FF2B5EF4-FFF2-40B4-BE49-F238E27FC236}">
                <a16:creationId xmlns:a16="http://schemas.microsoft.com/office/drawing/2014/main" id="{16528D80-4E62-45A1-BA73-2CD644BF42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0531" y="1594821"/>
            <a:ext cx="7070937" cy="5120640"/>
          </a:xfrm>
          <a:prstGeom prst="rect">
            <a:avLst/>
          </a:prstGeom>
        </p:spPr>
      </p:pic>
      <p:pic>
        <p:nvPicPr>
          <p:cNvPr id="3" name="Picture 2">
            <a:extLst>
              <a:ext uri="{FF2B5EF4-FFF2-40B4-BE49-F238E27FC236}">
                <a16:creationId xmlns:a16="http://schemas.microsoft.com/office/drawing/2014/main" id="{7A4E6BF3-31F1-2C13-F0C6-2C7A6ED52265}"/>
              </a:ext>
            </a:extLst>
          </p:cNvPr>
          <p:cNvPicPr>
            <a:picLocks noChangeAspect="1"/>
          </p:cNvPicPr>
          <p:nvPr/>
        </p:nvPicPr>
        <p:blipFill>
          <a:blip r:embed="rId4"/>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AE002D6B-6650-BB7D-546A-DEEABBAB2BB3}"/>
              </a:ext>
            </a:extLst>
          </p:cNvPr>
          <p:cNvPicPr>
            <a:picLocks noChangeAspect="1"/>
          </p:cNvPicPr>
          <p:nvPr/>
        </p:nvPicPr>
        <p:blipFill>
          <a:blip r:embed="rId5"/>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738737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EDFA6-F857-E82A-B6E2-9ACB47AF7F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0C00A6-4CBA-0FB1-41C4-3148C4866ED7}"/>
              </a:ext>
            </a:extLst>
          </p:cNvPr>
          <p:cNvSpPr>
            <a:spLocks noGrp="1"/>
          </p:cNvSpPr>
          <p:nvPr>
            <p:ph type="title" idx="4294967295"/>
          </p:nvPr>
        </p:nvSpPr>
        <p:spPr>
          <a:xfrm>
            <a:off x="836022" y="469039"/>
            <a:ext cx="10519955" cy="770074"/>
          </a:xfrm>
        </p:spPr>
        <p:txBody>
          <a:bodyPr anchor="t">
            <a:noAutofit/>
          </a:bodyPr>
          <a:lstStyle/>
          <a:p>
            <a:r>
              <a:rPr lang="en-US" sz="1400" b="1" dirty="0">
                <a:solidFill>
                  <a:srgbClr val="0082C4"/>
                </a:solidFill>
              </a:rPr>
              <a:t>About half of younger adults do not have any children currently. Younger adults who do currently have children are most likely to have one or two children. </a:t>
            </a:r>
            <a:br>
              <a:rPr lang="en-US" sz="1400" b="1" dirty="0">
                <a:solidFill>
                  <a:srgbClr val="0082C4"/>
                </a:solidFill>
              </a:rPr>
            </a:br>
            <a:br>
              <a:rPr lang="en-US" sz="1400" b="1" dirty="0">
                <a:solidFill>
                  <a:srgbClr val="0082C4"/>
                </a:solidFill>
              </a:rPr>
            </a:br>
            <a:r>
              <a:rPr lang="en-US" sz="1400" b="1" dirty="0">
                <a:solidFill>
                  <a:srgbClr val="0082C4"/>
                </a:solidFill>
              </a:rPr>
              <a:t>For younger adults also, two children is the most desired family size, followed by three and zero, respectively. Only 9% of respondents desire one child.</a:t>
            </a:r>
          </a:p>
        </p:txBody>
      </p:sp>
      <p:pic>
        <p:nvPicPr>
          <p:cNvPr id="4" name="Picture 3">
            <a:extLst>
              <a:ext uri="{FF2B5EF4-FFF2-40B4-BE49-F238E27FC236}">
                <a16:creationId xmlns:a16="http://schemas.microsoft.com/office/drawing/2014/main" id="{ACD59380-1788-4250-8585-656AFAC948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3665" y="1587421"/>
            <a:ext cx="6944670" cy="5029200"/>
          </a:xfrm>
          <a:prstGeom prst="rect">
            <a:avLst/>
          </a:prstGeom>
        </p:spPr>
      </p:pic>
      <p:pic>
        <p:nvPicPr>
          <p:cNvPr id="3" name="Picture 2">
            <a:extLst>
              <a:ext uri="{FF2B5EF4-FFF2-40B4-BE49-F238E27FC236}">
                <a16:creationId xmlns:a16="http://schemas.microsoft.com/office/drawing/2014/main" id="{12BE4486-1A20-AAAC-525C-1F9EF4301DFD}"/>
              </a:ext>
            </a:extLst>
          </p:cNvPr>
          <p:cNvPicPr>
            <a:picLocks noChangeAspect="1"/>
          </p:cNvPicPr>
          <p:nvPr/>
        </p:nvPicPr>
        <p:blipFill>
          <a:blip r:embed="rId4"/>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747F1EA4-2518-6C2B-66A8-0A1FCE691999}"/>
              </a:ext>
            </a:extLst>
          </p:cNvPr>
          <p:cNvPicPr>
            <a:picLocks noChangeAspect="1"/>
          </p:cNvPicPr>
          <p:nvPr/>
        </p:nvPicPr>
        <p:blipFill>
          <a:blip r:embed="rId5"/>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4006513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FE7A0-DB27-AF07-67C1-DB28BE6C943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9CB7322-4B4F-E1D1-34D1-D76598037C9F}"/>
              </a:ext>
            </a:extLst>
          </p:cNvPr>
          <p:cNvSpPr>
            <a:spLocks noGrp="1"/>
          </p:cNvSpPr>
          <p:nvPr>
            <p:ph type="title" idx="4294967295"/>
          </p:nvPr>
        </p:nvSpPr>
        <p:spPr>
          <a:xfrm>
            <a:off x="819150" y="460499"/>
            <a:ext cx="10553700" cy="457201"/>
          </a:xfrm>
        </p:spPr>
        <p:txBody>
          <a:bodyPr anchor="t">
            <a:noAutofit/>
          </a:bodyPr>
          <a:lstStyle/>
          <a:p>
            <a:r>
              <a:rPr lang="en-US" sz="1400" b="1" dirty="0">
                <a:solidFill>
                  <a:srgbClr val="0082C4"/>
                </a:solidFill>
              </a:rPr>
              <a:t>A plurality of nonparents say they do not plan on having children in the future, four in ten say they do, and 15% don’t know. Solid majorities of Gen Z, non-parents ages 18-30, Black men and younger Black non-parents, and Latino men and younger Latino/a non-parents plan on having children in the future.</a:t>
            </a:r>
          </a:p>
        </p:txBody>
      </p:sp>
      <p:sp>
        <p:nvSpPr>
          <p:cNvPr id="10" name="Content Placeholder 4">
            <a:extLst>
              <a:ext uri="{FF2B5EF4-FFF2-40B4-BE49-F238E27FC236}">
                <a16:creationId xmlns:a16="http://schemas.microsoft.com/office/drawing/2014/main" id="{E1D7B1E2-9E1A-9331-44DB-A75A09543D9B}"/>
              </a:ext>
            </a:extLst>
          </p:cNvPr>
          <p:cNvSpPr>
            <a:spLocks noGrp="1"/>
          </p:cNvSpPr>
          <p:nvPr>
            <p:ph idx="4294967295"/>
          </p:nvPr>
        </p:nvSpPr>
        <p:spPr>
          <a:xfrm>
            <a:off x="0" y="1484313"/>
            <a:ext cx="11225213" cy="363537"/>
          </a:xfrm>
          <a:solidFill>
            <a:schemeClr val="bg1">
              <a:lumMod val="85000"/>
            </a:schemeClr>
          </a:solidFill>
        </p:spPr>
        <p:txBody>
          <a:bodyPr anchor="ctr">
            <a:noAutofit/>
          </a:bodyPr>
          <a:lstStyle/>
          <a:p>
            <a:pPr marL="0" indent="0" algn="ctr">
              <a:buNone/>
            </a:pPr>
            <a:r>
              <a:rPr lang="en-US" sz="1400" b="1" dirty="0"/>
              <a:t>{Nonparents} Do you plan on having children in the future?</a:t>
            </a:r>
          </a:p>
        </p:txBody>
      </p:sp>
      <p:graphicFrame>
        <p:nvGraphicFramePr>
          <p:cNvPr id="15" name="Chart 14">
            <a:extLst>
              <a:ext uri="{FF2B5EF4-FFF2-40B4-BE49-F238E27FC236}">
                <a16:creationId xmlns:a16="http://schemas.microsoft.com/office/drawing/2014/main" id="{C3456E7F-BAA1-B52F-80AF-86F1ECB8947E}"/>
              </a:ext>
            </a:extLst>
          </p:cNvPr>
          <p:cNvGraphicFramePr/>
          <p:nvPr>
            <p:extLst>
              <p:ext uri="{D42A27DB-BD31-4B8C-83A1-F6EECF244321}">
                <p14:modId xmlns:p14="http://schemas.microsoft.com/office/powerpoint/2010/main" val="922795357"/>
              </p:ext>
            </p:extLst>
          </p:nvPr>
        </p:nvGraphicFramePr>
        <p:xfrm>
          <a:off x="773278" y="2277959"/>
          <a:ext cx="3825310" cy="4119542"/>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15">
            <a:extLst>
              <a:ext uri="{FF2B5EF4-FFF2-40B4-BE49-F238E27FC236}">
                <a16:creationId xmlns:a16="http://schemas.microsoft.com/office/drawing/2014/main" id="{10153E22-5889-5B45-7199-9F472BD95A9D}"/>
              </a:ext>
            </a:extLst>
          </p:cNvPr>
          <p:cNvSpPr/>
          <p:nvPr/>
        </p:nvSpPr>
        <p:spPr>
          <a:xfrm>
            <a:off x="5363828" y="6294570"/>
            <a:ext cx="1320785" cy="416975"/>
          </a:xfrm>
          <a:prstGeom prst="rect">
            <a:avLst/>
          </a:prstGeom>
          <a:solidFill>
            <a:schemeClr val="accent3"/>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No</a:t>
            </a:r>
          </a:p>
        </p:txBody>
      </p:sp>
      <p:sp>
        <p:nvSpPr>
          <p:cNvPr id="18" name="Rectangle 17">
            <a:extLst>
              <a:ext uri="{FF2B5EF4-FFF2-40B4-BE49-F238E27FC236}">
                <a16:creationId xmlns:a16="http://schemas.microsoft.com/office/drawing/2014/main" id="{EB9A35B4-47C1-0278-FB6E-DA6ED19DA394}"/>
              </a:ext>
            </a:extLst>
          </p:cNvPr>
          <p:cNvSpPr/>
          <p:nvPr/>
        </p:nvSpPr>
        <p:spPr>
          <a:xfrm>
            <a:off x="6684613" y="6294570"/>
            <a:ext cx="1320784" cy="420624"/>
          </a:xfrm>
          <a:prstGeom prst="rect">
            <a:avLst/>
          </a:prstGeom>
          <a:solidFill>
            <a:schemeClr val="bg1">
              <a:lumMod val="50000"/>
            </a:schemeClr>
          </a:solidFill>
        </p:spPr>
        <p:txBody>
          <a:bodyPr wrap="square"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(Don’t know)</a:t>
            </a:r>
          </a:p>
        </p:txBody>
      </p:sp>
      <p:sp>
        <p:nvSpPr>
          <p:cNvPr id="6" name="Rectangle 5">
            <a:extLst>
              <a:ext uri="{FF2B5EF4-FFF2-40B4-BE49-F238E27FC236}">
                <a16:creationId xmlns:a16="http://schemas.microsoft.com/office/drawing/2014/main" id="{115F1253-BA55-22BB-C584-49A6338FDF90}"/>
              </a:ext>
            </a:extLst>
          </p:cNvPr>
          <p:cNvSpPr/>
          <p:nvPr/>
        </p:nvSpPr>
        <p:spPr>
          <a:xfrm>
            <a:off x="3833347" y="6294572"/>
            <a:ext cx="1530481" cy="416974"/>
          </a:xfrm>
          <a:prstGeom prst="rect">
            <a:avLst/>
          </a:prstGeom>
          <a:solidFill>
            <a:schemeClr val="accent2"/>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Yes</a:t>
            </a:r>
          </a:p>
        </p:txBody>
      </p:sp>
      <p:sp>
        <p:nvSpPr>
          <p:cNvPr id="2" name="TextBox 1">
            <a:extLst>
              <a:ext uri="{FF2B5EF4-FFF2-40B4-BE49-F238E27FC236}">
                <a16:creationId xmlns:a16="http://schemas.microsoft.com/office/drawing/2014/main" id="{4CA952D3-09B6-CE3A-0DEA-434090860726}"/>
              </a:ext>
            </a:extLst>
          </p:cNvPr>
          <p:cNvSpPr txBox="1"/>
          <p:nvPr/>
        </p:nvSpPr>
        <p:spPr>
          <a:xfrm>
            <a:off x="5538237" y="2262661"/>
            <a:ext cx="5318450" cy="1815882"/>
          </a:xfrm>
          <a:prstGeom prst="rect">
            <a:avLst/>
          </a:prstGeom>
          <a:noFill/>
          <a:ln w="28575">
            <a:solidFill>
              <a:srgbClr val="0070C0"/>
            </a:solidFill>
          </a:ln>
        </p:spPr>
        <p:txBody>
          <a:bodyPr wrap="square" rtlCol="0">
            <a:spAutoFit/>
          </a:bodyPr>
          <a:lstStyle/>
          <a:p>
            <a:r>
              <a:rPr lang="en-US" sz="1600" b="1" u="sng" dirty="0">
                <a:latin typeface="Calibri" panose="020F0502020204030204" pitchFamily="34" charset="0"/>
                <a:ea typeface="Calibri" panose="020F0502020204030204" pitchFamily="34" charset="0"/>
                <a:cs typeface="Calibri" panose="020F0502020204030204" pitchFamily="34" charset="0"/>
              </a:rPr>
              <a:t>Most likely to plan on having children in the future</a:t>
            </a:r>
          </a:p>
          <a:p>
            <a:pPr marL="285750" indent="-285750">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Gen Z – 67%</a:t>
            </a:r>
          </a:p>
          <a:p>
            <a:pPr marL="285750" indent="-285750">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Under 30 – 64%</a:t>
            </a:r>
          </a:p>
          <a:p>
            <a:pPr marL="285750" indent="-285750">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Black adults under 50 – 61%</a:t>
            </a:r>
          </a:p>
          <a:p>
            <a:pPr marL="285750" indent="-285750">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Latino/a adults under 50 – 59%</a:t>
            </a:r>
          </a:p>
          <a:p>
            <a:pPr marL="285750" indent="-285750">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Black men^ – 59%</a:t>
            </a:r>
          </a:p>
          <a:p>
            <a:pPr marL="285750" indent="-285750">
              <a:buFont typeface="Arial" panose="020B0604020202020204" pitchFamily="34" charset="0"/>
              <a:buChar char="•"/>
            </a:pPr>
            <a:r>
              <a:rPr lang="en-US" sz="1600" dirty="0">
                <a:latin typeface="Calibri" panose="020F0502020204030204" pitchFamily="34" charset="0"/>
                <a:ea typeface="Calibri" panose="020F0502020204030204" pitchFamily="34" charset="0"/>
                <a:cs typeface="Calibri" panose="020F0502020204030204" pitchFamily="34" charset="0"/>
              </a:rPr>
              <a:t>Latino men – 55%</a:t>
            </a:r>
          </a:p>
        </p:txBody>
      </p:sp>
      <p:cxnSp>
        <p:nvCxnSpPr>
          <p:cNvPr id="9" name="Straight Arrow Connector 8">
            <a:extLst>
              <a:ext uri="{FF2B5EF4-FFF2-40B4-BE49-F238E27FC236}">
                <a16:creationId xmlns:a16="http://schemas.microsoft.com/office/drawing/2014/main" id="{38E54610-59EC-C147-1D46-3F3422B314F7}"/>
              </a:ext>
            </a:extLst>
          </p:cNvPr>
          <p:cNvCxnSpPr/>
          <p:nvPr/>
        </p:nvCxnSpPr>
        <p:spPr>
          <a:xfrm flipV="1">
            <a:off x="4397829" y="3251200"/>
            <a:ext cx="965999" cy="362857"/>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13F05FF-6CDC-4EF9-A28A-2524A5697A4B}"/>
              </a:ext>
            </a:extLst>
          </p:cNvPr>
          <p:cNvSpPr txBox="1"/>
          <p:nvPr/>
        </p:nvSpPr>
        <p:spPr>
          <a:xfrm>
            <a:off x="5538237" y="4434540"/>
            <a:ext cx="1787236" cy="307777"/>
          </a:xfrm>
          <a:prstGeom prst="rect">
            <a:avLst/>
          </a:prstGeom>
          <a:noFill/>
        </p:spPr>
        <p:txBody>
          <a:bodyPr wrap="square" rtlCol="0">
            <a:spAutoFit/>
          </a:bodyPr>
          <a:lstStyle/>
          <a:p>
            <a:r>
              <a:rPr lang="en-US" sz="1400" dirty="0">
                <a:latin typeface="Calibri" panose="020F0502020204030204" pitchFamily="34" charset="0"/>
                <a:ea typeface="Calibri" panose="020F0502020204030204" pitchFamily="34" charset="0"/>
                <a:cs typeface="Calibri" panose="020F0502020204030204" pitchFamily="34" charset="0"/>
              </a:rPr>
              <a:t>^ Small sample size </a:t>
            </a:r>
          </a:p>
        </p:txBody>
      </p:sp>
      <p:pic>
        <p:nvPicPr>
          <p:cNvPr id="3" name="Picture 2">
            <a:extLst>
              <a:ext uri="{FF2B5EF4-FFF2-40B4-BE49-F238E27FC236}">
                <a16:creationId xmlns:a16="http://schemas.microsoft.com/office/drawing/2014/main" id="{6A674526-B2EF-401C-F58E-1AC8933F8D57}"/>
              </a:ext>
            </a:extLst>
          </p:cNvPr>
          <p:cNvPicPr>
            <a:picLocks noChangeAspect="1"/>
          </p:cNvPicPr>
          <p:nvPr/>
        </p:nvPicPr>
        <p:blipFill>
          <a:blip r:embed="rId4"/>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F0768510-3003-8EDB-DA5C-826FA0313EF6}"/>
              </a:ext>
            </a:extLst>
          </p:cNvPr>
          <p:cNvPicPr>
            <a:picLocks noChangeAspect="1"/>
          </p:cNvPicPr>
          <p:nvPr/>
        </p:nvPicPr>
        <p:blipFill>
          <a:blip r:embed="rId5"/>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171561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03991-3C33-C432-8CDA-617E570141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FEB62D-D118-8C52-2FC0-2C75772E08CD}"/>
              </a:ext>
            </a:extLst>
          </p:cNvPr>
          <p:cNvSpPr>
            <a:spLocks noGrp="1"/>
          </p:cNvSpPr>
          <p:nvPr>
            <p:ph type="title" idx="4294967295"/>
          </p:nvPr>
        </p:nvSpPr>
        <p:spPr>
          <a:xfrm>
            <a:off x="169817" y="147919"/>
            <a:ext cx="11852366" cy="1257300"/>
          </a:xfrm>
        </p:spPr>
        <p:txBody>
          <a:bodyPr anchor="t">
            <a:noAutofit/>
          </a:bodyPr>
          <a:lstStyle/>
          <a:p>
            <a:r>
              <a:rPr lang="en-US" sz="1200" b="1" dirty="0">
                <a:solidFill>
                  <a:srgbClr val="0082C4"/>
                </a:solidFill>
              </a:rPr>
              <a:t>A majority of younger fathers as well as Gen Z and Millennial parents want more children than the actual number of children they have now. A plurality of younger mothers and Latino/a parents want more children than the actual number of children they have now. </a:t>
            </a:r>
            <a:br>
              <a:rPr lang="en-US" sz="1200" b="1" dirty="0">
                <a:solidFill>
                  <a:srgbClr val="0082C4"/>
                </a:solidFill>
              </a:rPr>
            </a:br>
            <a:br>
              <a:rPr lang="en-US" sz="1200" b="1" dirty="0">
                <a:solidFill>
                  <a:srgbClr val="0082C4"/>
                </a:solidFill>
              </a:rPr>
            </a:br>
            <a:r>
              <a:rPr lang="en-US" sz="1200" b="1" dirty="0">
                <a:solidFill>
                  <a:srgbClr val="0082C4"/>
                </a:solidFill>
              </a:rPr>
              <a:t>On the other hand, a majority of older fathers and Boomer parents have had the same number of children as their desired number. A plurality of older mothers, Gen X parents, and white and Black parents have had the same number of children as their desired number, as have parents across party identification and educational attainment. </a:t>
            </a:r>
            <a:br>
              <a:rPr lang="en-US" sz="1200" b="1" dirty="0">
                <a:solidFill>
                  <a:srgbClr val="0082C4"/>
                </a:solidFill>
              </a:rPr>
            </a:br>
            <a:br>
              <a:rPr lang="en-US" sz="1200" b="1" dirty="0">
                <a:solidFill>
                  <a:srgbClr val="0082C4"/>
                </a:solidFill>
              </a:rPr>
            </a:br>
            <a:r>
              <a:rPr lang="en-US" sz="1200" b="1" dirty="0">
                <a:solidFill>
                  <a:srgbClr val="0082C4"/>
                </a:solidFill>
              </a:rPr>
              <a:t>None of these subgroups are disproportionately likely to say they want fewer children than they have now. </a:t>
            </a:r>
          </a:p>
        </p:txBody>
      </p:sp>
      <p:graphicFrame>
        <p:nvGraphicFramePr>
          <p:cNvPr id="7" name="Table 6">
            <a:extLst>
              <a:ext uri="{FF2B5EF4-FFF2-40B4-BE49-F238E27FC236}">
                <a16:creationId xmlns:a16="http://schemas.microsoft.com/office/drawing/2014/main" id="{E7290C81-939C-9DF5-E429-0A1E84307968}"/>
              </a:ext>
            </a:extLst>
          </p:cNvPr>
          <p:cNvGraphicFramePr>
            <a:graphicFrameLocks noGrp="1"/>
          </p:cNvGraphicFramePr>
          <p:nvPr>
            <p:extLst>
              <p:ext uri="{D42A27DB-BD31-4B8C-83A1-F6EECF244321}">
                <p14:modId xmlns:p14="http://schemas.microsoft.com/office/powerpoint/2010/main" val="3540687521"/>
              </p:ext>
            </p:extLst>
          </p:nvPr>
        </p:nvGraphicFramePr>
        <p:xfrm>
          <a:off x="2425362" y="2125849"/>
          <a:ext cx="7819257" cy="4331517"/>
        </p:xfrm>
        <a:graphic>
          <a:graphicData uri="http://schemas.openxmlformats.org/drawingml/2006/table">
            <a:tbl>
              <a:tblPr firstRow="1" bandRow="1">
                <a:tableStyleId>{5C22544A-7EE6-4342-B048-85BDC9FD1C3A}</a:tableStyleId>
              </a:tblPr>
              <a:tblGrid>
                <a:gridCol w="2058537">
                  <a:extLst>
                    <a:ext uri="{9D8B030D-6E8A-4147-A177-3AD203B41FA5}">
                      <a16:colId xmlns:a16="http://schemas.microsoft.com/office/drawing/2014/main" val="20000"/>
                    </a:ext>
                  </a:extLst>
                </a:gridCol>
                <a:gridCol w="1920240">
                  <a:extLst>
                    <a:ext uri="{9D8B030D-6E8A-4147-A177-3AD203B41FA5}">
                      <a16:colId xmlns:a16="http://schemas.microsoft.com/office/drawing/2014/main" val="20001"/>
                    </a:ext>
                  </a:extLst>
                </a:gridCol>
                <a:gridCol w="1920240">
                  <a:extLst>
                    <a:ext uri="{9D8B030D-6E8A-4147-A177-3AD203B41FA5}">
                      <a16:colId xmlns:a16="http://schemas.microsoft.com/office/drawing/2014/main" val="20002"/>
                    </a:ext>
                  </a:extLst>
                </a:gridCol>
                <a:gridCol w="1920240">
                  <a:extLst>
                    <a:ext uri="{9D8B030D-6E8A-4147-A177-3AD203B41FA5}">
                      <a16:colId xmlns:a16="http://schemas.microsoft.com/office/drawing/2014/main" val="3973686742"/>
                    </a:ext>
                  </a:extLst>
                </a:gridCol>
              </a:tblGrid>
              <a:tr h="355165">
                <a:tc>
                  <a:txBody>
                    <a:bodyPr/>
                    <a:lstStyle/>
                    <a:p>
                      <a:pPr algn="ctr"/>
                      <a:endParaRPr lang="en-US" sz="1200" dirty="0">
                        <a:latin typeface="Calibri" panose="020F0502020204030204" pitchFamily="34" charset="0"/>
                        <a:ea typeface="Calibri" panose="020F0502020204030204" pitchFamily="34" charset="0"/>
                        <a:cs typeface="Calibri" panose="020F0502020204030204" pitchFamily="34" charset="0"/>
                      </a:endParaRPr>
                    </a:p>
                  </a:txBody>
                  <a:tcPr>
                    <a:solidFill>
                      <a:schemeClr val="bg1"/>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Want same number </a:t>
                      </a:r>
                    </a:p>
                    <a:p>
                      <a:pPr algn="ctr"/>
                      <a:r>
                        <a:rPr lang="en-US" sz="1200" dirty="0">
                          <a:latin typeface="Calibri" panose="020F0502020204030204" pitchFamily="34" charset="0"/>
                          <a:ea typeface="Calibri" panose="020F0502020204030204" pitchFamily="34" charset="0"/>
                          <a:cs typeface="Calibri" panose="020F0502020204030204" pitchFamily="34" charset="0"/>
                        </a:rPr>
                        <a:t>as actual number</a:t>
                      </a:r>
                    </a:p>
                  </a:txBody>
                  <a:tcPr anchor="ctr">
                    <a:solidFill>
                      <a:schemeClr val="accent2"/>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Want fewer children than actual number</a:t>
                      </a:r>
                    </a:p>
                  </a:txBody>
                  <a:tcPr anchor="ctr">
                    <a:solidFill>
                      <a:schemeClr val="accent1"/>
                    </a:solidFill>
                  </a:tcPr>
                </a:tc>
                <a:tc>
                  <a:txBody>
                    <a:bodyPr/>
                    <a:lstStyle/>
                    <a:p>
                      <a:pPr algn="ctr"/>
                      <a:r>
                        <a:rPr lang="en-US" sz="1200" dirty="0">
                          <a:solidFill>
                            <a:schemeClr val="bg1"/>
                          </a:solidFill>
                          <a:latin typeface="Calibri" panose="020F0502020204030204" pitchFamily="34" charset="0"/>
                          <a:ea typeface="Calibri" panose="020F0502020204030204" pitchFamily="34" charset="0"/>
                          <a:cs typeface="Calibri" panose="020F0502020204030204" pitchFamily="34" charset="0"/>
                        </a:rPr>
                        <a:t>Want more children </a:t>
                      </a:r>
                    </a:p>
                    <a:p>
                      <a:pPr algn="ctr"/>
                      <a:r>
                        <a:rPr lang="en-US" sz="1200" dirty="0">
                          <a:solidFill>
                            <a:schemeClr val="bg1"/>
                          </a:solidFill>
                          <a:latin typeface="Calibri" panose="020F0502020204030204" pitchFamily="34" charset="0"/>
                          <a:ea typeface="Calibri" panose="020F0502020204030204" pitchFamily="34" charset="0"/>
                          <a:cs typeface="Calibri" panose="020F0502020204030204" pitchFamily="34" charset="0"/>
                        </a:rPr>
                        <a:t>than actual number</a:t>
                      </a:r>
                    </a:p>
                  </a:txBody>
                  <a:tcPr anchor="ctr">
                    <a:solidFill>
                      <a:schemeClr val="accent4"/>
                    </a:solidFill>
                  </a:tcPr>
                </a:tc>
                <a:extLst>
                  <a:ext uri="{0D108BD9-81ED-4DB2-BD59-A6C34878D82A}">
                    <a16:rowId xmlns:a16="http://schemas.microsoft.com/office/drawing/2014/main" val="10000"/>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Total</a:t>
                      </a:r>
                    </a:p>
                  </a:txBody>
                  <a:tcPr marT="0" marB="0" anchor="ctr">
                    <a:solidFill>
                      <a:schemeClr val="bg1">
                        <a:lumMod val="50000"/>
                        <a:alpha val="50000"/>
                      </a:schemeClr>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44</a:t>
                      </a:r>
                    </a:p>
                  </a:txBody>
                  <a:tcPr marT="0" marB="0" anchor="ctr">
                    <a:solidFill>
                      <a:schemeClr val="bg1">
                        <a:lumMod val="50000"/>
                        <a:alpha val="50000"/>
                      </a:schemeClr>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17</a:t>
                      </a:r>
                    </a:p>
                  </a:txBody>
                  <a:tcPr marT="0" marB="0" anchor="ctr">
                    <a:solidFill>
                      <a:schemeClr val="bg1">
                        <a:lumMod val="50000"/>
                        <a:alpha val="50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39</a:t>
                      </a:r>
                    </a:p>
                  </a:txBody>
                  <a:tcPr marT="0" marB="0" anchor="ctr">
                    <a:solidFill>
                      <a:schemeClr val="bg1">
                        <a:lumMod val="50000"/>
                        <a:alpha val="50000"/>
                      </a:schemeClr>
                    </a:solidFill>
                  </a:tcPr>
                </a:tc>
                <a:extLst>
                  <a:ext uri="{0D108BD9-81ED-4DB2-BD59-A6C34878D82A}">
                    <a16:rowId xmlns:a16="http://schemas.microsoft.com/office/drawing/2014/main" val="451716173"/>
                  </a:ext>
                </a:extLst>
              </a:tr>
              <a:tr h="227901">
                <a:tc>
                  <a:txBody>
                    <a:bodyPr/>
                    <a:lstStyle/>
                    <a:p>
                      <a:pPr algn="l"/>
                      <a:r>
                        <a:rPr lang="en-US" sz="1200" b="1" dirty="0">
                          <a:latin typeface="Calibri" panose="020F0502020204030204" pitchFamily="34" charset="0"/>
                          <a:ea typeface="Calibri" panose="020F0502020204030204" pitchFamily="34" charset="0"/>
                          <a:cs typeface="Calibri" panose="020F0502020204030204" pitchFamily="34" charset="0"/>
                        </a:rPr>
                        <a:t>Men &lt;50</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34</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13</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53</a:t>
                      </a:r>
                    </a:p>
                  </a:txBody>
                  <a:tcPr marT="0" marB="0" anchor="ctr">
                    <a:solidFill>
                      <a:srgbClr val="DFDFDF"/>
                    </a:solidFill>
                  </a:tcPr>
                </a:tc>
                <a:extLst>
                  <a:ext uri="{0D108BD9-81ED-4DB2-BD59-A6C34878D82A}">
                    <a16:rowId xmlns:a16="http://schemas.microsoft.com/office/drawing/2014/main" val="10001"/>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Women &lt;50</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39</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16</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45</a:t>
                      </a:r>
                    </a:p>
                  </a:txBody>
                  <a:tcPr marT="0" marB="0" anchor="ctr">
                    <a:solidFill>
                      <a:srgbClr val="DFDFDF"/>
                    </a:solidFill>
                  </a:tcPr>
                </a:tc>
                <a:extLst>
                  <a:ext uri="{0D108BD9-81ED-4DB2-BD59-A6C34878D82A}">
                    <a16:rowId xmlns:a16="http://schemas.microsoft.com/office/drawing/2014/main" val="10002"/>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Men 50+</a:t>
                      </a:r>
                    </a:p>
                  </a:txBody>
                  <a:tcPr marT="0" marB="0" anchor="ctr">
                    <a:solidFill>
                      <a:srgbClr val="DFDFD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53</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15</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31</a:t>
                      </a:r>
                    </a:p>
                  </a:txBody>
                  <a:tcPr marT="0" marB="0" anchor="ctr">
                    <a:solidFill>
                      <a:srgbClr val="DFDFDF"/>
                    </a:solidFill>
                  </a:tcPr>
                </a:tc>
                <a:extLst>
                  <a:ext uri="{0D108BD9-81ED-4DB2-BD59-A6C34878D82A}">
                    <a16:rowId xmlns:a16="http://schemas.microsoft.com/office/drawing/2014/main" val="686409920"/>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Women 50+</a:t>
                      </a:r>
                    </a:p>
                  </a:txBody>
                  <a:tcPr marT="0" marB="0" anchor="ctr">
                    <a:solidFill>
                      <a:srgbClr val="DFDFD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48</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32</a:t>
                      </a:r>
                    </a:p>
                  </a:txBody>
                  <a:tcPr marT="0" marB="0" anchor="ctr">
                    <a:solidFill>
                      <a:srgbClr val="DFDFDF"/>
                    </a:solidFill>
                  </a:tcPr>
                </a:tc>
                <a:extLst>
                  <a:ext uri="{0D108BD9-81ED-4DB2-BD59-A6C34878D82A}">
                    <a16:rowId xmlns:a16="http://schemas.microsoft.com/office/drawing/2014/main" val="2421609324"/>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Gen Z</a:t>
                      </a:r>
                    </a:p>
                  </a:txBody>
                  <a:tcPr marT="0" marB="0" anchor="ctr">
                    <a:solidFill>
                      <a:srgbClr val="BFBFB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33</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10</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57</a:t>
                      </a:r>
                    </a:p>
                  </a:txBody>
                  <a:tcPr marT="0" marB="0" anchor="ctr">
                    <a:solidFill>
                      <a:srgbClr val="BFBFBF"/>
                    </a:solidFill>
                  </a:tcPr>
                </a:tc>
                <a:extLst>
                  <a:ext uri="{0D108BD9-81ED-4DB2-BD59-A6C34878D82A}">
                    <a16:rowId xmlns:a16="http://schemas.microsoft.com/office/drawing/2014/main" val="10003"/>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Millennial </a:t>
                      </a:r>
                    </a:p>
                  </a:txBody>
                  <a:tcPr marT="0" marB="0" anchor="ctr">
                    <a:solidFill>
                      <a:srgbClr val="BFBFB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33</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14</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53</a:t>
                      </a:r>
                    </a:p>
                  </a:txBody>
                  <a:tcPr marT="0" marB="0" anchor="ctr">
                    <a:solidFill>
                      <a:srgbClr val="BFBFBF"/>
                    </a:solidFill>
                  </a:tcPr>
                </a:tc>
                <a:extLst>
                  <a:ext uri="{0D108BD9-81ED-4DB2-BD59-A6C34878D82A}">
                    <a16:rowId xmlns:a16="http://schemas.microsoft.com/office/drawing/2014/main" val="2121571021"/>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Gen X</a:t>
                      </a:r>
                    </a:p>
                  </a:txBody>
                  <a:tcPr marT="0" marB="0" anchor="ctr">
                    <a:solidFill>
                      <a:srgbClr val="BFBFB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42</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38</a:t>
                      </a:r>
                    </a:p>
                  </a:txBody>
                  <a:tcPr marT="0" marB="0" anchor="ctr">
                    <a:solidFill>
                      <a:srgbClr val="BFBFBF"/>
                    </a:solidFill>
                  </a:tcPr>
                </a:tc>
                <a:extLst>
                  <a:ext uri="{0D108BD9-81ED-4DB2-BD59-A6C34878D82A}">
                    <a16:rowId xmlns:a16="http://schemas.microsoft.com/office/drawing/2014/main" val="2504612229"/>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Boomer</a:t>
                      </a:r>
                    </a:p>
                  </a:txBody>
                  <a:tcPr marT="0" marB="0" anchor="ctr">
                    <a:solidFill>
                      <a:srgbClr val="BFBFB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55</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17</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28</a:t>
                      </a:r>
                    </a:p>
                  </a:txBody>
                  <a:tcPr marT="0" marB="0" anchor="ctr">
                    <a:solidFill>
                      <a:srgbClr val="BFBFBF"/>
                    </a:solidFill>
                  </a:tcPr>
                </a:tc>
                <a:extLst>
                  <a:ext uri="{0D108BD9-81ED-4DB2-BD59-A6C34878D82A}">
                    <a16:rowId xmlns:a16="http://schemas.microsoft.com/office/drawing/2014/main" val="1146477102"/>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White</a:t>
                      </a:r>
                    </a:p>
                  </a:txBody>
                  <a:tcPr marT="0" marB="0" anchor="ctr">
                    <a:solidFill>
                      <a:srgbClr val="DFDFD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47</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15</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38</a:t>
                      </a:r>
                    </a:p>
                  </a:txBody>
                  <a:tcPr marT="0" marB="0" anchor="ctr">
                    <a:solidFill>
                      <a:srgbClr val="DFDFDF"/>
                    </a:solidFill>
                  </a:tcPr>
                </a:tc>
                <a:extLst>
                  <a:ext uri="{0D108BD9-81ED-4DB2-BD59-A6C34878D82A}">
                    <a16:rowId xmlns:a16="http://schemas.microsoft.com/office/drawing/2014/main" val="4179732881"/>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Black</a:t>
                      </a:r>
                    </a:p>
                  </a:txBody>
                  <a:tcPr marT="0" marB="0" anchor="ctr">
                    <a:solidFill>
                      <a:srgbClr val="DFDFD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42</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38</a:t>
                      </a:r>
                    </a:p>
                  </a:txBody>
                  <a:tcPr marT="0" marB="0" anchor="ctr">
                    <a:solidFill>
                      <a:srgbClr val="DFDFDF"/>
                    </a:solidFill>
                  </a:tcPr>
                </a:tc>
                <a:extLst>
                  <a:ext uri="{0D108BD9-81ED-4DB2-BD59-A6C34878D82A}">
                    <a16:rowId xmlns:a16="http://schemas.microsoft.com/office/drawing/2014/main" val="4216334098"/>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Latino/a</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34</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23</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43</a:t>
                      </a:r>
                    </a:p>
                  </a:txBody>
                  <a:tcPr marT="0" marB="0" anchor="ctr">
                    <a:solidFill>
                      <a:srgbClr val="DFDFDF"/>
                    </a:solidFill>
                  </a:tcPr>
                </a:tc>
                <a:extLst>
                  <a:ext uri="{0D108BD9-81ED-4DB2-BD59-A6C34878D82A}">
                    <a16:rowId xmlns:a16="http://schemas.microsoft.com/office/drawing/2014/main" val="2106399764"/>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Democrats</a:t>
                      </a:r>
                    </a:p>
                  </a:txBody>
                  <a:tcPr marT="0" marB="0" anchor="ctr">
                    <a:solidFill>
                      <a:srgbClr val="BFBFB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45</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16</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40</a:t>
                      </a:r>
                    </a:p>
                  </a:txBody>
                  <a:tcPr marT="0" marB="0" anchor="ctr">
                    <a:solidFill>
                      <a:srgbClr val="BFBFBF"/>
                    </a:solidFill>
                  </a:tcPr>
                </a:tc>
                <a:extLst>
                  <a:ext uri="{0D108BD9-81ED-4DB2-BD59-A6C34878D82A}">
                    <a16:rowId xmlns:a16="http://schemas.microsoft.com/office/drawing/2014/main" val="2601466070"/>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Independents</a:t>
                      </a:r>
                    </a:p>
                  </a:txBody>
                  <a:tcPr marT="0" marB="0" anchor="ctr">
                    <a:solidFill>
                      <a:srgbClr val="BFBFB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44</a:t>
                      </a:r>
                    </a:p>
                  </a:txBody>
                  <a:tcPr marT="0" marB="0" anchor="ctr">
                    <a:solidFill>
                      <a:srgbClr val="BFBFB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34</a:t>
                      </a:r>
                    </a:p>
                  </a:txBody>
                  <a:tcPr marT="0" marB="0" anchor="ctr">
                    <a:solidFill>
                      <a:srgbClr val="BFBFBF"/>
                    </a:solidFill>
                  </a:tcPr>
                </a:tc>
                <a:extLst>
                  <a:ext uri="{0D108BD9-81ED-4DB2-BD59-A6C34878D82A}">
                    <a16:rowId xmlns:a16="http://schemas.microsoft.com/office/drawing/2014/main" val="3361078903"/>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Republicans</a:t>
                      </a:r>
                    </a:p>
                  </a:txBody>
                  <a:tcPr marT="0" marB="0" anchor="ctr">
                    <a:solidFill>
                      <a:srgbClr val="BFBFB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44</a:t>
                      </a:r>
                    </a:p>
                  </a:txBody>
                  <a:tcPr marT="0" marB="0" anchor="ctr">
                    <a:solidFill>
                      <a:srgbClr val="BFBFB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16</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40</a:t>
                      </a:r>
                    </a:p>
                  </a:txBody>
                  <a:tcPr marT="0" marB="0" anchor="ctr">
                    <a:solidFill>
                      <a:srgbClr val="BFBFBF"/>
                    </a:solidFill>
                  </a:tcPr>
                </a:tc>
                <a:extLst>
                  <a:ext uri="{0D108BD9-81ED-4DB2-BD59-A6C34878D82A}">
                    <a16:rowId xmlns:a16="http://schemas.microsoft.com/office/drawing/2014/main" val="1169709903"/>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Non-college-educated</a:t>
                      </a:r>
                    </a:p>
                  </a:txBody>
                  <a:tcPr marT="0" marB="0" anchor="ctr">
                    <a:solidFill>
                      <a:srgbClr val="DFDFD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42</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37</a:t>
                      </a:r>
                    </a:p>
                  </a:txBody>
                  <a:tcPr marT="0" marB="0" anchor="ctr">
                    <a:solidFill>
                      <a:srgbClr val="DFDFDF"/>
                    </a:solidFill>
                  </a:tcPr>
                </a:tc>
                <a:extLst>
                  <a:ext uri="{0D108BD9-81ED-4DB2-BD59-A6C34878D82A}">
                    <a16:rowId xmlns:a16="http://schemas.microsoft.com/office/drawing/2014/main" val="199804173"/>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College-educated</a:t>
                      </a:r>
                    </a:p>
                  </a:txBody>
                  <a:tcPr marT="0" marB="0" anchor="ctr">
                    <a:solidFill>
                      <a:srgbClr val="DFDFDF"/>
                    </a:solidFill>
                  </a:tcPr>
                </a:tc>
                <a:tc>
                  <a:txBody>
                    <a:bodyPr/>
                    <a:lstStyle/>
                    <a:p>
                      <a:pPr algn="ctr"/>
                      <a:r>
                        <a:rPr lang="en-US" sz="1200" b="1" u="sng" dirty="0">
                          <a:solidFill>
                            <a:schemeClr val="accent2"/>
                          </a:solidFill>
                          <a:latin typeface="Calibri" panose="020F0502020204030204" pitchFamily="34" charset="0"/>
                          <a:ea typeface="Calibri" panose="020F0502020204030204" pitchFamily="34" charset="0"/>
                          <a:cs typeface="Calibri" panose="020F0502020204030204" pitchFamily="34" charset="0"/>
                        </a:rPr>
                        <a:t>47</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10</a:t>
                      </a:r>
                    </a:p>
                  </a:txBody>
                  <a:tcPr marT="0" marB="0" anchor="ctr">
                    <a:solidFill>
                      <a:srgbClr val="DFDFD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43</a:t>
                      </a:r>
                    </a:p>
                  </a:txBody>
                  <a:tcPr marT="0" marB="0" anchor="ctr">
                    <a:solidFill>
                      <a:srgbClr val="DFDFDF"/>
                    </a:solidFill>
                  </a:tcPr>
                </a:tc>
                <a:extLst>
                  <a:ext uri="{0D108BD9-81ED-4DB2-BD59-A6C34878D82A}">
                    <a16:rowId xmlns:a16="http://schemas.microsoft.com/office/drawing/2014/main" val="1609941140"/>
                  </a:ext>
                </a:extLst>
              </a:tr>
            </a:tbl>
          </a:graphicData>
        </a:graphic>
      </p:graphicFrame>
      <p:sp>
        <p:nvSpPr>
          <p:cNvPr id="3" name="Content Placeholder 4">
            <a:extLst>
              <a:ext uri="{FF2B5EF4-FFF2-40B4-BE49-F238E27FC236}">
                <a16:creationId xmlns:a16="http://schemas.microsoft.com/office/drawing/2014/main" id="{BC19A99B-0F68-6884-11D2-AABB03C079E9}"/>
              </a:ext>
            </a:extLst>
          </p:cNvPr>
          <p:cNvSpPr txBox="1">
            <a:spLocks/>
          </p:cNvSpPr>
          <p:nvPr/>
        </p:nvSpPr>
        <p:spPr>
          <a:xfrm>
            <a:off x="335280" y="1450262"/>
            <a:ext cx="11644743" cy="603748"/>
          </a:xfrm>
          <a:prstGeom prst="rect">
            <a:avLst/>
          </a:prstGeom>
          <a:solidFill>
            <a:schemeClr val="bg1">
              <a:lumMod val="85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ctr">
              <a:lnSpc>
                <a:spcPts val="1200"/>
              </a:lnSpc>
              <a:spcBef>
                <a:spcPts val="0"/>
              </a:spcBef>
              <a:spcAft>
                <a:spcPts val="0"/>
              </a:spcAft>
              <a:buNone/>
            </a:pPr>
            <a:r>
              <a:rPr lang="en-US" sz="1400" b="1" dirty="0">
                <a:effectLst/>
                <a:latin typeface="Calibri" panose="020F0502020204030204" pitchFamily="34" charset="0"/>
                <a:ea typeface="Calibri" panose="020F0502020204030204" pitchFamily="34" charset="0"/>
                <a:cs typeface="Calibri" panose="020F0502020204030204" pitchFamily="34" charset="0"/>
              </a:rPr>
              <a:t>{</a:t>
            </a:r>
            <a:r>
              <a:rPr lang="en-US" sz="1400" b="1" dirty="0">
                <a:latin typeface="Calibri" panose="020F0502020204030204" pitchFamily="34" charset="0"/>
                <a:ea typeface="Calibri" panose="020F0502020204030204" pitchFamily="34" charset="0"/>
                <a:cs typeface="Calibri" panose="020F0502020204030204" pitchFamily="34" charset="0"/>
              </a:rPr>
              <a:t>P</a:t>
            </a:r>
            <a:r>
              <a:rPr lang="en-US" sz="1400" b="1" dirty="0">
                <a:effectLst/>
                <a:latin typeface="Calibri" panose="020F0502020204030204" pitchFamily="34" charset="0"/>
                <a:ea typeface="Calibri" panose="020F0502020204030204" pitchFamily="34" charset="0"/>
                <a:cs typeface="Calibri" panose="020F0502020204030204" pitchFamily="34" charset="0"/>
              </a:rPr>
              <a:t>arents} How many children do you have?</a:t>
            </a:r>
          </a:p>
          <a:p>
            <a:pPr marL="0" marR="0" indent="0" algn="ctr">
              <a:lnSpc>
                <a:spcPts val="1200"/>
              </a:lnSpc>
              <a:spcBef>
                <a:spcPts val="0"/>
              </a:spcBef>
              <a:spcAft>
                <a:spcPts val="0"/>
              </a:spcAft>
              <a:buNone/>
            </a:pPr>
            <a:r>
              <a:rPr lang="en-US" sz="1400" b="1" dirty="0">
                <a:effectLst/>
                <a:latin typeface="Calibri" panose="020F0502020204030204" pitchFamily="34" charset="0"/>
                <a:ea typeface="Calibri" panose="020F0502020204030204" pitchFamily="34" charset="0"/>
                <a:cs typeface="Calibri" panose="020F0502020204030204" pitchFamily="34" charset="0"/>
              </a:rPr>
              <a:t>If you could go back to the time when you did not have any children and could choose exactly the number of children to have in your life, how many would that be? </a:t>
            </a:r>
          </a:p>
        </p:txBody>
      </p:sp>
      <p:pic>
        <p:nvPicPr>
          <p:cNvPr id="4" name="Picture 3">
            <a:extLst>
              <a:ext uri="{FF2B5EF4-FFF2-40B4-BE49-F238E27FC236}">
                <a16:creationId xmlns:a16="http://schemas.microsoft.com/office/drawing/2014/main" id="{2868D83B-4FBF-8EBC-CCD4-4F2EF0400617}"/>
              </a:ext>
            </a:extLst>
          </p:cNvPr>
          <p:cNvPicPr>
            <a:picLocks noChangeAspect="1"/>
          </p:cNvPicPr>
          <p:nvPr/>
        </p:nvPicPr>
        <p:blipFill>
          <a:blip r:embed="rId2"/>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370F87BE-275B-84F8-5ED5-86F857281E12}"/>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551301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FC2551-ABEB-DFF6-CE32-51605CD475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D493F-502B-CEE1-BDB6-CCD4467E649E}"/>
              </a:ext>
            </a:extLst>
          </p:cNvPr>
          <p:cNvSpPr>
            <a:spLocks noGrp="1"/>
          </p:cNvSpPr>
          <p:nvPr>
            <p:ph type="title" idx="4294967295"/>
          </p:nvPr>
        </p:nvSpPr>
        <p:spPr>
          <a:xfrm>
            <a:off x="335280" y="233363"/>
            <a:ext cx="11186795" cy="931862"/>
          </a:xfrm>
        </p:spPr>
        <p:txBody>
          <a:bodyPr>
            <a:noAutofit/>
          </a:bodyPr>
          <a:lstStyle/>
          <a:p>
            <a:r>
              <a:rPr lang="en-US" sz="1600" b="1" dirty="0">
                <a:solidFill>
                  <a:srgbClr val="0082C4"/>
                </a:solidFill>
              </a:rPr>
              <a:t>Across demographic subgroups, a majority say their desired number of children has stayed about the same over time. This is especially true for Boomers. </a:t>
            </a:r>
          </a:p>
        </p:txBody>
      </p:sp>
      <p:graphicFrame>
        <p:nvGraphicFramePr>
          <p:cNvPr id="4" name="Content Placeholder 12">
            <a:extLst>
              <a:ext uri="{FF2B5EF4-FFF2-40B4-BE49-F238E27FC236}">
                <a16:creationId xmlns:a16="http://schemas.microsoft.com/office/drawing/2014/main" id="{0726D78A-AFC8-AF39-40EB-FAAD274D9E90}"/>
              </a:ext>
            </a:extLst>
          </p:cNvPr>
          <p:cNvGraphicFramePr>
            <a:graphicFrameLocks/>
          </p:cNvGraphicFramePr>
          <p:nvPr>
            <p:extLst>
              <p:ext uri="{D42A27DB-BD31-4B8C-83A1-F6EECF244321}">
                <p14:modId xmlns:p14="http://schemas.microsoft.com/office/powerpoint/2010/main" val="664588551"/>
              </p:ext>
            </p:extLst>
          </p:nvPr>
        </p:nvGraphicFramePr>
        <p:xfrm>
          <a:off x="438683" y="2116742"/>
          <a:ext cx="3806745" cy="4095204"/>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4">
            <a:extLst>
              <a:ext uri="{FF2B5EF4-FFF2-40B4-BE49-F238E27FC236}">
                <a16:creationId xmlns:a16="http://schemas.microsoft.com/office/drawing/2014/main" id="{DC0018BF-C63A-9F19-CFF8-E8106A37BE05}"/>
              </a:ext>
            </a:extLst>
          </p:cNvPr>
          <p:cNvSpPr txBox="1">
            <a:spLocks/>
          </p:cNvSpPr>
          <p:nvPr/>
        </p:nvSpPr>
        <p:spPr>
          <a:xfrm>
            <a:off x="746496" y="1439466"/>
            <a:ext cx="10699007" cy="373506"/>
          </a:xfrm>
          <a:prstGeom prst="rect">
            <a:avLst/>
          </a:prstGeom>
          <a:solidFill>
            <a:schemeClr val="bg1">
              <a:lumMod val="8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a:latin typeface="Calibri" panose="020F0502020204030204" pitchFamily="34" charset="0"/>
                <a:ea typeface="Calibri" panose="020F0502020204030204" pitchFamily="34" charset="0"/>
                <a:cs typeface="Calibri" panose="020F0502020204030204" pitchFamily="34" charset="0"/>
              </a:rPr>
              <a:t>Has your desired number of children increased, decreased, or stayed about the same over time?</a:t>
            </a:r>
            <a:endParaRPr lang="en-US" sz="400" b="1"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9134C716-E87E-B195-36C4-DF641DE97C62}"/>
              </a:ext>
            </a:extLst>
          </p:cNvPr>
          <p:cNvGraphicFramePr>
            <a:graphicFrameLocks noGrp="1"/>
          </p:cNvGraphicFramePr>
          <p:nvPr>
            <p:extLst>
              <p:ext uri="{D42A27DB-BD31-4B8C-83A1-F6EECF244321}">
                <p14:modId xmlns:p14="http://schemas.microsoft.com/office/powerpoint/2010/main" val="3482533485"/>
              </p:ext>
            </p:extLst>
          </p:nvPr>
        </p:nvGraphicFramePr>
        <p:xfrm>
          <a:off x="5103148" y="1963006"/>
          <a:ext cx="6064944" cy="4103616"/>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412048">
                  <a:extLst>
                    <a:ext uri="{9D8B030D-6E8A-4147-A177-3AD203B41FA5}">
                      <a16:colId xmlns:a16="http://schemas.microsoft.com/office/drawing/2014/main" val="20001"/>
                    </a:ext>
                  </a:extLst>
                </a:gridCol>
                <a:gridCol w="1412048">
                  <a:extLst>
                    <a:ext uri="{9D8B030D-6E8A-4147-A177-3AD203B41FA5}">
                      <a16:colId xmlns:a16="http://schemas.microsoft.com/office/drawing/2014/main" val="20002"/>
                    </a:ext>
                  </a:extLst>
                </a:gridCol>
                <a:gridCol w="1412048">
                  <a:extLst>
                    <a:ext uri="{9D8B030D-6E8A-4147-A177-3AD203B41FA5}">
                      <a16:colId xmlns:a16="http://schemas.microsoft.com/office/drawing/2014/main" val="3973686742"/>
                    </a:ext>
                  </a:extLst>
                </a:gridCol>
              </a:tblGrid>
              <a:tr h="355165">
                <a:tc>
                  <a:txBody>
                    <a:bodyPr/>
                    <a:lstStyle/>
                    <a:p>
                      <a:pPr algn="ctr"/>
                      <a:endParaRPr lang="en-US" sz="1200">
                        <a:latin typeface="Calibri" panose="020F0502020204030204" pitchFamily="34" charset="0"/>
                        <a:ea typeface="Calibri" panose="020F0502020204030204" pitchFamily="34" charset="0"/>
                        <a:cs typeface="Calibri" panose="020F0502020204030204" pitchFamily="34" charset="0"/>
                      </a:endParaRPr>
                    </a:p>
                  </a:txBody>
                  <a:tcPr>
                    <a:solidFill>
                      <a:schemeClr val="bg1"/>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Increased</a:t>
                      </a:r>
                    </a:p>
                  </a:txBody>
                  <a:tcPr anchor="ctr">
                    <a:solidFill>
                      <a:schemeClr val="accent2"/>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Decreased</a:t>
                      </a:r>
                    </a:p>
                  </a:txBody>
                  <a:tcPr anchor="ctr">
                    <a:solidFill>
                      <a:schemeClr val="accent1"/>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Stayed about the same</a:t>
                      </a:r>
                    </a:p>
                  </a:txBody>
                  <a:tcPr anchor="ctr">
                    <a:solidFill>
                      <a:schemeClr val="accent4"/>
                    </a:solidFill>
                  </a:tcPr>
                </a:tc>
                <a:extLst>
                  <a:ext uri="{0D108BD9-81ED-4DB2-BD59-A6C34878D82A}">
                    <a16:rowId xmlns:a16="http://schemas.microsoft.com/office/drawing/2014/main" val="10000"/>
                  </a:ext>
                </a:extLst>
              </a:tr>
              <a:tr h="227901">
                <a:tc>
                  <a:txBody>
                    <a:bodyPr/>
                    <a:lstStyle/>
                    <a:p>
                      <a:pPr algn="l"/>
                      <a:r>
                        <a:rPr lang="en-US" sz="1200" b="1" dirty="0">
                          <a:latin typeface="Calibri" panose="020F0502020204030204" pitchFamily="34" charset="0"/>
                          <a:ea typeface="Calibri" panose="020F0502020204030204" pitchFamily="34" charset="0"/>
                          <a:cs typeface="Calibri" panose="020F0502020204030204" pitchFamily="34" charset="0"/>
                        </a:rPr>
                        <a:t>Men &lt;50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56</a:t>
                      </a:r>
                    </a:p>
                  </a:txBody>
                  <a:tcPr marT="0" marB="0" anchor="ctr">
                    <a:solidFill>
                      <a:srgbClr val="BFBFBF"/>
                    </a:solidFill>
                  </a:tcPr>
                </a:tc>
                <a:extLst>
                  <a:ext uri="{0D108BD9-81ED-4DB2-BD59-A6C34878D82A}">
                    <a16:rowId xmlns:a16="http://schemas.microsoft.com/office/drawing/2014/main" val="10001"/>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Women &lt;50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18</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19</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60</a:t>
                      </a:r>
                    </a:p>
                  </a:txBody>
                  <a:tcPr marT="0" marB="0" anchor="ctr">
                    <a:solidFill>
                      <a:srgbClr val="BFBFBF"/>
                    </a:solidFill>
                  </a:tcPr>
                </a:tc>
                <a:extLst>
                  <a:ext uri="{0D108BD9-81ED-4DB2-BD59-A6C34878D82A}">
                    <a16:rowId xmlns:a16="http://schemas.microsoft.com/office/drawing/2014/main" val="10002"/>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Men 50+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19</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69</a:t>
                      </a:r>
                    </a:p>
                  </a:txBody>
                  <a:tcPr marT="0" marB="0" anchor="ctr">
                    <a:solidFill>
                      <a:srgbClr val="BFBFBF"/>
                    </a:solidFill>
                  </a:tcPr>
                </a:tc>
                <a:extLst>
                  <a:ext uri="{0D108BD9-81ED-4DB2-BD59-A6C34878D82A}">
                    <a16:rowId xmlns:a16="http://schemas.microsoft.com/office/drawing/2014/main" val="686409920"/>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Women 50+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13</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17</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68</a:t>
                      </a:r>
                    </a:p>
                  </a:txBody>
                  <a:tcPr marT="0" marB="0" anchor="ctr">
                    <a:solidFill>
                      <a:srgbClr val="BFBFBF"/>
                    </a:solidFill>
                  </a:tcPr>
                </a:tc>
                <a:extLst>
                  <a:ext uri="{0D108BD9-81ED-4DB2-BD59-A6C34878D82A}">
                    <a16:rowId xmlns:a16="http://schemas.microsoft.com/office/drawing/2014/main" val="2421609324"/>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Gen Z</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23</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15</a:t>
                      </a:r>
                    </a:p>
                  </a:txBody>
                  <a:tcPr marT="0" marB="0" anchor="ctr">
                    <a:solidFill>
                      <a:srgbClr val="DFDFDF"/>
                    </a:solidFill>
                  </a:tcPr>
                </a:tc>
                <a:tc>
                  <a:txBody>
                    <a:bodyPr/>
                    <a:lstStyle/>
                    <a:p>
                      <a:pPr algn="ctr"/>
                      <a:r>
                        <a:rPr lang="en-US" sz="1200" b="1" u="sng">
                          <a:solidFill>
                            <a:schemeClr val="accent4"/>
                          </a:solidFill>
                          <a:latin typeface="Calibri" panose="020F0502020204030204" pitchFamily="34" charset="0"/>
                          <a:ea typeface="Calibri" panose="020F0502020204030204" pitchFamily="34" charset="0"/>
                          <a:cs typeface="Calibri" panose="020F0502020204030204" pitchFamily="34" charset="0"/>
                        </a:rPr>
                        <a:t>57</a:t>
                      </a:r>
                    </a:p>
                  </a:txBody>
                  <a:tcPr marT="0" marB="0" anchor="ctr">
                    <a:solidFill>
                      <a:srgbClr val="DFDFDF"/>
                    </a:solidFill>
                  </a:tcPr>
                </a:tc>
                <a:extLst>
                  <a:ext uri="{0D108BD9-81ED-4DB2-BD59-A6C34878D82A}">
                    <a16:rowId xmlns:a16="http://schemas.microsoft.com/office/drawing/2014/main" val="10003"/>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Millennial </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19</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56</a:t>
                      </a:r>
                    </a:p>
                  </a:txBody>
                  <a:tcPr marT="0" marB="0" anchor="ctr">
                    <a:solidFill>
                      <a:srgbClr val="DFDFDF"/>
                    </a:solidFill>
                  </a:tcPr>
                </a:tc>
                <a:extLst>
                  <a:ext uri="{0D108BD9-81ED-4DB2-BD59-A6C34878D82A}">
                    <a16:rowId xmlns:a16="http://schemas.microsoft.com/office/drawing/2014/main" val="2121571021"/>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Gen X</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16</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19</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63</a:t>
                      </a:r>
                    </a:p>
                  </a:txBody>
                  <a:tcPr marT="0" marB="0" anchor="ctr">
                    <a:solidFill>
                      <a:srgbClr val="DFDFDF"/>
                    </a:solidFill>
                  </a:tcPr>
                </a:tc>
                <a:extLst>
                  <a:ext uri="{0D108BD9-81ED-4DB2-BD59-A6C34878D82A}">
                    <a16:rowId xmlns:a16="http://schemas.microsoft.com/office/drawing/2014/main" val="2504612229"/>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Boomer</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8</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18</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72</a:t>
                      </a:r>
                    </a:p>
                  </a:txBody>
                  <a:tcPr marT="0" marB="0" anchor="ctr">
                    <a:solidFill>
                      <a:srgbClr val="DFDFDF"/>
                    </a:solidFill>
                  </a:tcPr>
                </a:tc>
                <a:extLst>
                  <a:ext uri="{0D108BD9-81ED-4DB2-BD59-A6C34878D82A}">
                    <a16:rowId xmlns:a16="http://schemas.microsoft.com/office/drawing/2014/main" val="1146477102"/>
                  </a:ext>
                </a:extLst>
              </a:tr>
              <a:tr h="22790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White</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15</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63</a:t>
                      </a:r>
                    </a:p>
                  </a:txBody>
                  <a:tcPr marT="0" marB="0" anchor="ctr">
                    <a:solidFill>
                      <a:srgbClr val="BFBFBF"/>
                    </a:solidFill>
                  </a:tcPr>
                </a:tc>
                <a:extLst>
                  <a:ext uri="{0D108BD9-81ED-4DB2-BD59-A6C34878D82A}">
                    <a16:rowId xmlns:a16="http://schemas.microsoft.com/office/drawing/2014/main" val="4179732881"/>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Black</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15</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21</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60</a:t>
                      </a:r>
                    </a:p>
                  </a:txBody>
                  <a:tcPr marT="0" marB="0" anchor="ctr">
                    <a:solidFill>
                      <a:srgbClr val="BFBFBF"/>
                    </a:solidFill>
                  </a:tcPr>
                </a:tc>
                <a:extLst>
                  <a:ext uri="{0D108BD9-81ED-4DB2-BD59-A6C34878D82A}">
                    <a16:rowId xmlns:a16="http://schemas.microsoft.com/office/drawing/2014/main" val="4216334098"/>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Latino/a</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17</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59</a:t>
                      </a:r>
                    </a:p>
                  </a:txBody>
                  <a:tcPr marT="0" marB="0" anchor="ctr">
                    <a:solidFill>
                      <a:srgbClr val="BFBFBF"/>
                    </a:solidFill>
                  </a:tcPr>
                </a:tc>
                <a:extLst>
                  <a:ext uri="{0D108BD9-81ED-4DB2-BD59-A6C34878D82A}">
                    <a16:rowId xmlns:a16="http://schemas.microsoft.com/office/drawing/2014/main" val="2106399764"/>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Democrats</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17</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18</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63</a:t>
                      </a:r>
                    </a:p>
                  </a:txBody>
                  <a:tcPr marT="0" marB="0" anchor="ctr">
                    <a:solidFill>
                      <a:srgbClr val="DFDFDF"/>
                    </a:solidFill>
                  </a:tcPr>
                </a:tc>
                <a:extLst>
                  <a:ext uri="{0D108BD9-81ED-4DB2-BD59-A6C34878D82A}">
                    <a16:rowId xmlns:a16="http://schemas.microsoft.com/office/drawing/2014/main" val="2601466070"/>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Independents</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15</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60</a:t>
                      </a:r>
                    </a:p>
                  </a:txBody>
                  <a:tcPr marT="0" marB="0" anchor="ctr">
                    <a:solidFill>
                      <a:srgbClr val="DFDFDF"/>
                    </a:solidFill>
                  </a:tcPr>
                </a:tc>
                <a:extLst>
                  <a:ext uri="{0D108BD9-81ED-4DB2-BD59-A6C34878D82A}">
                    <a16:rowId xmlns:a16="http://schemas.microsoft.com/office/drawing/2014/main" val="3361078903"/>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Republicans</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15</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19</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64</a:t>
                      </a:r>
                    </a:p>
                  </a:txBody>
                  <a:tcPr marT="0" marB="0" anchor="ctr">
                    <a:solidFill>
                      <a:srgbClr val="DFDFDF"/>
                    </a:solidFill>
                  </a:tcPr>
                </a:tc>
                <a:extLst>
                  <a:ext uri="{0D108BD9-81ED-4DB2-BD59-A6C34878D82A}">
                    <a16:rowId xmlns:a16="http://schemas.microsoft.com/office/drawing/2014/main" val="1169709903"/>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Non-college-educated</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14</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19</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65</a:t>
                      </a:r>
                    </a:p>
                  </a:txBody>
                  <a:tcPr marT="0" marB="0" anchor="ctr">
                    <a:solidFill>
                      <a:srgbClr val="BFBFBF"/>
                    </a:solidFill>
                  </a:tcPr>
                </a:tc>
                <a:extLst>
                  <a:ext uri="{0D108BD9-81ED-4DB2-BD59-A6C34878D82A}">
                    <a16:rowId xmlns:a16="http://schemas.microsoft.com/office/drawing/2014/main" val="199804173"/>
                  </a:ext>
                </a:extLst>
              </a:tr>
              <a:tr h="227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College-educated</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19</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58</a:t>
                      </a:r>
                    </a:p>
                  </a:txBody>
                  <a:tcPr marT="0" marB="0" anchor="ctr">
                    <a:solidFill>
                      <a:srgbClr val="BFBFBF"/>
                    </a:solidFill>
                  </a:tcPr>
                </a:tc>
                <a:extLst>
                  <a:ext uri="{0D108BD9-81ED-4DB2-BD59-A6C34878D82A}">
                    <a16:rowId xmlns:a16="http://schemas.microsoft.com/office/drawing/2014/main" val="1609941140"/>
                  </a:ext>
                </a:extLst>
              </a:tr>
            </a:tbl>
          </a:graphicData>
        </a:graphic>
      </p:graphicFrame>
      <p:cxnSp>
        <p:nvCxnSpPr>
          <p:cNvPr id="7" name="Straight Arrow Connector 6">
            <a:extLst>
              <a:ext uri="{FF2B5EF4-FFF2-40B4-BE49-F238E27FC236}">
                <a16:creationId xmlns:a16="http://schemas.microsoft.com/office/drawing/2014/main" id="{D5F3AC1A-3C94-4512-F6FC-3EF49EC8FA4E}"/>
              </a:ext>
            </a:extLst>
          </p:cNvPr>
          <p:cNvCxnSpPr/>
          <p:nvPr/>
        </p:nvCxnSpPr>
        <p:spPr>
          <a:xfrm flipH="1">
            <a:off x="10739535" y="4146926"/>
            <a:ext cx="326571" cy="0"/>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33994EF-7429-DA99-5B80-01BDB1F38E3D}"/>
              </a:ext>
            </a:extLst>
          </p:cNvPr>
          <p:cNvSpPr txBox="1"/>
          <p:nvPr/>
        </p:nvSpPr>
        <p:spPr>
          <a:xfrm>
            <a:off x="335280" y="2116742"/>
            <a:ext cx="3910148" cy="400110"/>
          </a:xfrm>
          <a:prstGeom prst="rect">
            <a:avLst/>
          </a:prstGeom>
          <a:noFill/>
        </p:spPr>
        <p:txBody>
          <a:bodyPr wrap="square" rtlCol="0">
            <a:spAutoFit/>
          </a:bodyPr>
          <a:lstStyle/>
          <a:p>
            <a:pPr algn="ctr"/>
            <a:r>
              <a:rPr lang="en-US" sz="2000" b="1" dirty="0">
                <a:latin typeface="Calibri" panose="020F0502020204030204" pitchFamily="34" charset="0"/>
                <a:ea typeface="Calibri" panose="020F0502020204030204" pitchFamily="34" charset="0"/>
                <a:cs typeface="Calibri" panose="020F0502020204030204" pitchFamily="34" charset="0"/>
              </a:rPr>
              <a:t>Among all adults</a:t>
            </a:r>
          </a:p>
        </p:txBody>
      </p:sp>
      <p:pic>
        <p:nvPicPr>
          <p:cNvPr id="8" name="Picture 7">
            <a:extLst>
              <a:ext uri="{FF2B5EF4-FFF2-40B4-BE49-F238E27FC236}">
                <a16:creationId xmlns:a16="http://schemas.microsoft.com/office/drawing/2014/main" id="{516EC294-D4D2-6EEE-586E-8E7A094E623D}"/>
              </a:ext>
            </a:extLst>
          </p:cNvPr>
          <p:cNvPicPr>
            <a:picLocks noChangeAspect="1"/>
          </p:cNvPicPr>
          <p:nvPr/>
        </p:nvPicPr>
        <p:blipFill>
          <a:blip r:embed="rId3"/>
          <a:stretch>
            <a:fillRect/>
          </a:stretch>
        </p:blipFill>
        <p:spPr>
          <a:xfrm>
            <a:off x="0" y="6286500"/>
            <a:ext cx="2286000" cy="571500"/>
          </a:xfrm>
          <a:prstGeom prst="rect">
            <a:avLst/>
          </a:prstGeom>
        </p:spPr>
      </p:pic>
      <p:pic>
        <p:nvPicPr>
          <p:cNvPr id="9" name="Picture 8" descr="A blue letter p&#10;&#10;Description automatically generated">
            <a:extLst>
              <a:ext uri="{FF2B5EF4-FFF2-40B4-BE49-F238E27FC236}">
                <a16:creationId xmlns:a16="http://schemas.microsoft.com/office/drawing/2014/main" id="{D1C6C811-0C76-1AE0-AA06-8EFCE196A4DE}"/>
              </a:ext>
            </a:extLst>
          </p:cNvPr>
          <p:cNvPicPr>
            <a:picLocks noChangeAspect="1"/>
          </p:cNvPicPr>
          <p:nvPr/>
        </p:nvPicPr>
        <p:blipFill>
          <a:blip r:embed="rId4"/>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1261549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F0397-7647-6CAC-EE6C-9E0BD4BC172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B72BFE7-E775-BB0B-133F-CFC9F9DB2438}"/>
              </a:ext>
            </a:extLst>
          </p:cNvPr>
          <p:cNvSpPr>
            <a:spLocks noGrp="1"/>
          </p:cNvSpPr>
          <p:nvPr>
            <p:ph type="title"/>
          </p:nvPr>
        </p:nvSpPr>
        <p:spPr/>
        <p:txBody>
          <a:bodyPr/>
          <a:lstStyle/>
          <a:p>
            <a:r>
              <a:rPr lang="en-US" sz="4800" b="1" dirty="0">
                <a:solidFill>
                  <a:srgbClr val="0082C4"/>
                </a:solidFill>
              </a:rPr>
              <a:t>Focus Group Quotes</a:t>
            </a:r>
            <a:endParaRPr lang="en-US" b="1" dirty="0">
              <a:solidFill>
                <a:srgbClr val="0082C4"/>
              </a:solidFill>
            </a:endParaRPr>
          </a:p>
        </p:txBody>
      </p:sp>
      <p:sp>
        <p:nvSpPr>
          <p:cNvPr id="5" name="Text Placeholder 4">
            <a:extLst>
              <a:ext uri="{FF2B5EF4-FFF2-40B4-BE49-F238E27FC236}">
                <a16:creationId xmlns:a16="http://schemas.microsoft.com/office/drawing/2014/main" id="{08B0DAA0-E549-5B8B-AB48-255DC928A2F9}"/>
              </a:ext>
            </a:extLst>
          </p:cNvPr>
          <p:cNvSpPr>
            <a:spLocks noGrp="1"/>
          </p:cNvSpPr>
          <p:nvPr>
            <p:ph type="body" idx="1"/>
          </p:nvPr>
        </p:nvSpPr>
        <p:spPr/>
        <p:txBody>
          <a:bodyPr/>
          <a:lstStyle/>
          <a:p>
            <a:endParaRPr lang="en-US"/>
          </a:p>
        </p:txBody>
      </p:sp>
      <p:pic>
        <p:nvPicPr>
          <p:cNvPr id="2" name="Picture 1">
            <a:extLst>
              <a:ext uri="{FF2B5EF4-FFF2-40B4-BE49-F238E27FC236}">
                <a16:creationId xmlns:a16="http://schemas.microsoft.com/office/drawing/2014/main" id="{6013BB1E-E892-D3D4-76C4-FFA5E8E33C3B}"/>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59409752-0E1B-FF31-47C0-6C9D03043601}"/>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1553224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3BB08-F7F0-2521-D320-E6C90022A1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3CFDED-E0ED-5461-1BA9-B57BD8859B03}"/>
              </a:ext>
            </a:extLst>
          </p:cNvPr>
          <p:cNvSpPr>
            <a:spLocks noGrp="1"/>
          </p:cNvSpPr>
          <p:nvPr>
            <p:ph type="title"/>
          </p:nvPr>
        </p:nvSpPr>
        <p:spPr/>
        <p:txBody>
          <a:bodyPr>
            <a:noAutofit/>
          </a:bodyPr>
          <a:lstStyle/>
          <a:p>
            <a:r>
              <a:rPr lang="en-US" sz="1800" b="1" dirty="0">
                <a:solidFill>
                  <a:srgbClr val="0082C4"/>
                </a:solidFill>
              </a:rPr>
              <a:t>Some focus group participants say their ideal number of children has changed over time, with almost all saying the number has decreased. They mention reasons like finances/the economy, the difficulty or how taxing pregnancy or birth can be, and the state of the world for why their ideal number has decreased.</a:t>
            </a:r>
          </a:p>
        </p:txBody>
      </p:sp>
      <p:pic>
        <p:nvPicPr>
          <p:cNvPr id="5" name="Picture 4">
            <a:extLst>
              <a:ext uri="{FF2B5EF4-FFF2-40B4-BE49-F238E27FC236}">
                <a16:creationId xmlns:a16="http://schemas.microsoft.com/office/drawing/2014/main" id="{C8182DAE-3234-7A61-3398-5CF04F23FABA}"/>
              </a:ext>
            </a:extLst>
          </p:cNvPr>
          <p:cNvPicPr>
            <a:picLocks noChangeAspect="1"/>
          </p:cNvPicPr>
          <p:nvPr/>
        </p:nvPicPr>
        <p:blipFill>
          <a:blip r:embed="rId3"/>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D2224A1C-6B6D-F4C4-362B-726DD96D438B}"/>
              </a:ext>
            </a:extLst>
          </p:cNvPr>
          <p:cNvPicPr>
            <a:picLocks noChangeAspect="1"/>
          </p:cNvPicPr>
          <p:nvPr/>
        </p:nvPicPr>
        <p:blipFill>
          <a:blip r:embed="rId4"/>
          <a:stretch>
            <a:fillRect/>
          </a:stretch>
        </p:blipFill>
        <p:spPr>
          <a:xfrm>
            <a:off x="10383981" y="6343650"/>
            <a:ext cx="1787237" cy="457200"/>
          </a:xfrm>
          <a:prstGeom prst="rect">
            <a:avLst/>
          </a:prstGeom>
        </p:spPr>
      </p:pic>
      <p:sp>
        <p:nvSpPr>
          <p:cNvPr id="17" name="Speech Bubble: Oval 16">
            <a:extLst>
              <a:ext uri="{FF2B5EF4-FFF2-40B4-BE49-F238E27FC236}">
                <a16:creationId xmlns:a16="http://schemas.microsoft.com/office/drawing/2014/main" id="{CB606FD1-7F4C-4FD9-B71E-B37FDCAA7CFA}"/>
              </a:ext>
            </a:extLst>
          </p:cNvPr>
          <p:cNvSpPr/>
          <p:nvPr/>
        </p:nvSpPr>
        <p:spPr>
          <a:xfrm>
            <a:off x="2675402" y="1767646"/>
            <a:ext cx="5660878" cy="3322708"/>
          </a:xfrm>
          <a:prstGeom prst="wedgeEllipseCallout">
            <a:avLst>
              <a:gd name="adj1" fmla="val -26538"/>
              <a:gd name="adj2" fmla="val 6324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US" sz="1600" i="1" dirty="0">
                <a:latin typeface="Calibri" panose="020F0502020204030204" pitchFamily="34" charset="0"/>
                <a:ea typeface="Calibri" panose="020F0502020204030204" pitchFamily="34" charset="0"/>
                <a:cs typeface="Calibri" panose="020F0502020204030204" pitchFamily="34" charset="0"/>
              </a:rPr>
              <a:t>“Mine has changed because my first two trimesters, I was throwing up, like, three times, pregnancy is hard, and it's way harder than I thought it was going to be, and it's way harder than my mom or my auntie said it [was], so for me, it's less." </a:t>
            </a:r>
          </a:p>
          <a:p>
            <a:pPr marL="0" indent="0">
              <a:buNone/>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ea typeface="Calibri" panose="020F0502020204030204" pitchFamily="34" charset="0"/>
                <a:cs typeface="Calibri" panose="020F0502020204030204" pitchFamily="34" charset="0"/>
              </a:rPr>
              <a:t>– Gen Z woman</a:t>
            </a:r>
          </a:p>
        </p:txBody>
      </p:sp>
    </p:spTree>
    <p:extLst>
      <p:ext uri="{BB962C8B-B14F-4D97-AF65-F5344CB8AC3E}">
        <p14:creationId xmlns:p14="http://schemas.microsoft.com/office/powerpoint/2010/main" val="2145794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3BB08-F7F0-2521-D320-E6C90022A10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8182DAE-3234-7A61-3398-5CF04F23FABA}"/>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D2224A1C-6B6D-F4C4-362B-726DD96D438B}"/>
              </a:ext>
            </a:extLst>
          </p:cNvPr>
          <p:cNvPicPr>
            <a:picLocks noChangeAspect="1"/>
          </p:cNvPicPr>
          <p:nvPr/>
        </p:nvPicPr>
        <p:blipFill>
          <a:blip r:embed="rId3"/>
          <a:stretch>
            <a:fillRect/>
          </a:stretch>
        </p:blipFill>
        <p:spPr>
          <a:xfrm>
            <a:off x="10383981" y="6343650"/>
            <a:ext cx="1787237" cy="457200"/>
          </a:xfrm>
          <a:prstGeom prst="rect">
            <a:avLst/>
          </a:prstGeom>
        </p:spPr>
      </p:pic>
      <p:sp>
        <p:nvSpPr>
          <p:cNvPr id="7" name="TextBox 6">
            <a:extLst>
              <a:ext uri="{FF2B5EF4-FFF2-40B4-BE49-F238E27FC236}">
                <a16:creationId xmlns:a16="http://schemas.microsoft.com/office/drawing/2014/main" id="{627AC731-8970-460A-8C01-D6743D6006C8}"/>
              </a:ext>
            </a:extLst>
          </p:cNvPr>
          <p:cNvSpPr txBox="1"/>
          <p:nvPr/>
        </p:nvSpPr>
        <p:spPr>
          <a:xfrm>
            <a:off x="6250478" y="202179"/>
            <a:ext cx="5920740" cy="1569660"/>
          </a:xfrm>
          <a:prstGeom prst="rect">
            <a:avLst/>
          </a:prstGeom>
          <a:noFill/>
        </p:spPr>
        <p:txBody>
          <a:bodyPr wrap="square">
            <a:spAutoFit/>
          </a:bodyPr>
          <a:lstStyle/>
          <a:p>
            <a:r>
              <a:rPr lang="en-US" sz="1600" b="1" dirty="0">
                <a:solidFill>
                  <a:srgbClr val="0082C4"/>
                </a:solidFill>
                <a:latin typeface="Calibri" panose="020F0502020204030204" pitchFamily="34" charset="0"/>
                <a:ea typeface="Calibri" panose="020F0502020204030204" pitchFamily="34" charset="0"/>
                <a:cs typeface="Calibri" panose="020F0502020204030204" pitchFamily="34" charset="0"/>
              </a:rPr>
              <a:t>Among parents in the focus groups, if they could go back in time when they did not have any children and could choose exactly the number of children to have in their life, many said a number that is less than the number of children they currently have. Some said they would have more. Inflation and personal finances are most often cited as impacting their decisions. </a:t>
            </a:r>
          </a:p>
        </p:txBody>
      </p:sp>
      <p:sp>
        <p:nvSpPr>
          <p:cNvPr id="13" name="TextBox 12">
            <a:extLst>
              <a:ext uri="{FF2B5EF4-FFF2-40B4-BE49-F238E27FC236}">
                <a16:creationId xmlns:a16="http://schemas.microsoft.com/office/drawing/2014/main" id="{3CEF89A5-903F-45CB-8B4A-FF822C6A30A9}"/>
              </a:ext>
            </a:extLst>
          </p:cNvPr>
          <p:cNvSpPr txBox="1"/>
          <p:nvPr/>
        </p:nvSpPr>
        <p:spPr>
          <a:xfrm>
            <a:off x="507551" y="365401"/>
            <a:ext cx="5312872" cy="1077218"/>
          </a:xfrm>
          <a:prstGeom prst="rect">
            <a:avLst/>
          </a:prstGeom>
          <a:noFill/>
        </p:spPr>
        <p:txBody>
          <a:bodyPr wrap="square">
            <a:spAutoFit/>
          </a:bodyPr>
          <a:lstStyle/>
          <a:p>
            <a:r>
              <a:rPr lang="en-US" sz="1600" b="1" dirty="0">
                <a:solidFill>
                  <a:srgbClr val="0082C4"/>
                </a:solidFill>
                <a:latin typeface="Calibri" panose="020F0502020204030204" pitchFamily="34" charset="0"/>
                <a:ea typeface="Calibri" panose="020F0502020204030204" pitchFamily="34" charset="0"/>
                <a:cs typeface="Calibri" panose="020F0502020204030204" pitchFamily="34" charset="0"/>
              </a:rPr>
              <a:t>The majority of focus group participants think only “some” people have the number of kids they want to have, with participants citing fertility issues, delayed childbearing, and affordability as limiting factors.</a:t>
            </a:r>
          </a:p>
        </p:txBody>
      </p:sp>
      <p:sp>
        <p:nvSpPr>
          <p:cNvPr id="14" name="Speech Bubble: Oval 13">
            <a:extLst>
              <a:ext uri="{FF2B5EF4-FFF2-40B4-BE49-F238E27FC236}">
                <a16:creationId xmlns:a16="http://schemas.microsoft.com/office/drawing/2014/main" id="{C144AA79-D574-46A5-BCC6-44D21C405032}"/>
              </a:ext>
            </a:extLst>
          </p:cNvPr>
          <p:cNvSpPr/>
          <p:nvPr/>
        </p:nvSpPr>
        <p:spPr>
          <a:xfrm>
            <a:off x="6285159" y="1916098"/>
            <a:ext cx="5660878" cy="3322708"/>
          </a:xfrm>
          <a:prstGeom prst="wedgeEllipseCallout">
            <a:avLst>
              <a:gd name="adj1" fmla="val -26538"/>
              <a:gd name="adj2" fmla="val 6324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US" sz="1600" i="1" dirty="0">
                <a:latin typeface="Calibri" panose="020F0502020204030204" pitchFamily="34" charset="0"/>
                <a:ea typeface="Calibri" panose="020F0502020204030204" pitchFamily="34" charset="0"/>
                <a:cs typeface="Calibri" panose="020F0502020204030204" pitchFamily="34" charset="0"/>
              </a:rPr>
              <a:t>“Day care is costly. Education is costly. I'm saving for each one of them for their college education right now. Only two [children] instead of five would have been a lot easier. For financial reasons and just the crazy world we live in." </a:t>
            </a:r>
          </a:p>
          <a:p>
            <a:pPr marL="0" indent="0">
              <a:buNone/>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ea typeface="Calibri" panose="020F0502020204030204" pitchFamily="34" charset="0"/>
                <a:cs typeface="Calibri" panose="020F0502020204030204" pitchFamily="34" charset="0"/>
              </a:rPr>
              <a:t>– Millennial woman</a:t>
            </a:r>
          </a:p>
        </p:txBody>
      </p:sp>
      <p:sp>
        <p:nvSpPr>
          <p:cNvPr id="17" name="Speech Bubble: Oval 16">
            <a:extLst>
              <a:ext uri="{FF2B5EF4-FFF2-40B4-BE49-F238E27FC236}">
                <a16:creationId xmlns:a16="http://schemas.microsoft.com/office/drawing/2014/main" id="{B33E8BB0-66BE-46CE-8E64-0B5C11CD0724}"/>
              </a:ext>
            </a:extLst>
          </p:cNvPr>
          <p:cNvSpPr/>
          <p:nvPr/>
        </p:nvSpPr>
        <p:spPr>
          <a:xfrm>
            <a:off x="333548" y="1916098"/>
            <a:ext cx="5660878" cy="3322708"/>
          </a:xfrm>
          <a:prstGeom prst="wedgeEllipseCallout">
            <a:avLst>
              <a:gd name="adj1" fmla="val -26538"/>
              <a:gd name="adj2" fmla="val 6324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US" sz="1600" i="1" dirty="0">
                <a:latin typeface="Calibri" panose="020F0502020204030204" pitchFamily="34" charset="0"/>
                <a:ea typeface="Calibri" panose="020F0502020204030204" pitchFamily="34" charset="0"/>
                <a:cs typeface="Calibri" panose="020F0502020204030204" pitchFamily="34" charset="0"/>
              </a:rPr>
              <a:t>“I think a lot of people who are perhaps older than us have the [number of] children they want. But I think a lot of people around my age, which is like 20s, maybe early 30s, would maybe have more children if they were more financially stable." </a:t>
            </a:r>
          </a:p>
          <a:p>
            <a:pPr marL="0" indent="0">
              <a:buNone/>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ea typeface="Calibri" panose="020F0502020204030204" pitchFamily="34" charset="0"/>
                <a:cs typeface="Calibri" panose="020F0502020204030204" pitchFamily="34" charset="0"/>
              </a:rPr>
              <a:t>– Gen Z man</a:t>
            </a:r>
          </a:p>
        </p:txBody>
      </p:sp>
    </p:spTree>
    <p:extLst>
      <p:ext uri="{BB962C8B-B14F-4D97-AF65-F5344CB8AC3E}">
        <p14:creationId xmlns:p14="http://schemas.microsoft.com/office/powerpoint/2010/main" val="3363708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F0397-7647-6CAC-EE6C-9E0BD4BC172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B72BFE7-E775-BB0B-133F-CFC9F9DB2438}"/>
              </a:ext>
            </a:extLst>
          </p:cNvPr>
          <p:cNvSpPr>
            <a:spLocks noGrp="1"/>
          </p:cNvSpPr>
          <p:nvPr>
            <p:ph type="title"/>
          </p:nvPr>
        </p:nvSpPr>
        <p:spPr/>
        <p:txBody>
          <a:bodyPr/>
          <a:lstStyle/>
          <a:p>
            <a:r>
              <a:rPr lang="en-US" sz="4800" b="1" dirty="0">
                <a:solidFill>
                  <a:srgbClr val="0082C4"/>
                </a:solidFill>
              </a:rPr>
              <a:t>Context – Core Attitudes on Abortion</a:t>
            </a:r>
            <a:endParaRPr lang="en-US" b="1" dirty="0">
              <a:solidFill>
                <a:srgbClr val="0082C4"/>
              </a:solidFill>
            </a:endParaRPr>
          </a:p>
        </p:txBody>
      </p:sp>
      <p:sp>
        <p:nvSpPr>
          <p:cNvPr id="5" name="Text Placeholder 4">
            <a:extLst>
              <a:ext uri="{FF2B5EF4-FFF2-40B4-BE49-F238E27FC236}">
                <a16:creationId xmlns:a16="http://schemas.microsoft.com/office/drawing/2014/main" id="{08B0DAA0-E549-5B8B-AB48-255DC928A2F9}"/>
              </a:ext>
            </a:extLst>
          </p:cNvPr>
          <p:cNvSpPr>
            <a:spLocks noGrp="1"/>
          </p:cNvSpPr>
          <p:nvPr>
            <p:ph type="body" idx="1"/>
          </p:nvPr>
        </p:nvSpPr>
        <p:spPr/>
        <p:txBody>
          <a:bodyPr/>
          <a:lstStyle/>
          <a:p>
            <a:endParaRPr lang="en-US"/>
          </a:p>
        </p:txBody>
      </p:sp>
      <p:pic>
        <p:nvPicPr>
          <p:cNvPr id="2" name="Picture 1">
            <a:extLst>
              <a:ext uri="{FF2B5EF4-FFF2-40B4-BE49-F238E27FC236}">
                <a16:creationId xmlns:a16="http://schemas.microsoft.com/office/drawing/2014/main" id="{6013BB1E-E892-D3D4-76C4-FFA5E8E33C3B}"/>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59409752-0E1B-FF31-47C0-6C9D03043601}"/>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163863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7EC37-ABF5-C629-FBDB-22A9CBA34D38}"/>
              </a:ext>
            </a:extLst>
          </p:cNvPr>
          <p:cNvSpPr>
            <a:spLocks noGrp="1"/>
          </p:cNvSpPr>
          <p:nvPr>
            <p:ph type="title" idx="4294967295"/>
          </p:nvPr>
        </p:nvSpPr>
        <p:spPr>
          <a:xfrm>
            <a:off x="441960" y="258768"/>
            <a:ext cx="11522075" cy="735012"/>
          </a:xfrm>
        </p:spPr>
        <p:txBody>
          <a:bodyPr>
            <a:noAutofit/>
          </a:bodyPr>
          <a:lstStyle/>
          <a:p>
            <a:r>
              <a:rPr lang="en-US" sz="1800" b="1" dirty="0">
                <a:solidFill>
                  <a:srgbClr val="0082C4"/>
                </a:solidFill>
              </a:rPr>
              <a:t>Across most demographic subgroups, a majority of adults are pro-choice. Among demographic subgroups, younger women, Black adults, Democrats, college-educated adults, non-parents, and those who do not plan on having children are most likely to believe abortion should be legal in all cases. The majority of Republicans are anti-choice. </a:t>
            </a:r>
          </a:p>
        </p:txBody>
      </p:sp>
      <p:sp>
        <p:nvSpPr>
          <p:cNvPr id="7" name="Rectangle 6">
            <a:extLst>
              <a:ext uri="{FF2B5EF4-FFF2-40B4-BE49-F238E27FC236}">
                <a16:creationId xmlns:a16="http://schemas.microsoft.com/office/drawing/2014/main" id="{1721F837-A454-AA3F-7F05-C8867106727F}"/>
              </a:ext>
            </a:extLst>
          </p:cNvPr>
          <p:cNvSpPr/>
          <p:nvPr/>
        </p:nvSpPr>
        <p:spPr>
          <a:xfrm>
            <a:off x="505000" y="1837640"/>
            <a:ext cx="1274953" cy="415963"/>
          </a:xfrm>
          <a:prstGeom prst="rect">
            <a:avLst/>
          </a:prstGeom>
          <a:solidFill>
            <a:schemeClr val="accent4"/>
          </a:solidFill>
          <a:ln>
            <a:noFill/>
          </a:ln>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Legal in all cases</a:t>
            </a:r>
          </a:p>
        </p:txBody>
      </p:sp>
      <p:sp>
        <p:nvSpPr>
          <p:cNvPr id="8" name="Rectangle 7">
            <a:extLst>
              <a:ext uri="{FF2B5EF4-FFF2-40B4-BE49-F238E27FC236}">
                <a16:creationId xmlns:a16="http://schemas.microsoft.com/office/drawing/2014/main" id="{192E1C14-92EA-357D-02F4-CD8285941BBF}"/>
              </a:ext>
            </a:extLst>
          </p:cNvPr>
          <p:cNvSpPr/>
          <p:nvPr/>
        </p:nvSpPr>
        <p:spPr>
          <a:xfrm>
            <a:off x="1779953" y="1842379"/>
            <a:ext cx="1357715" cy="415963"/>
          </a:xfrm>
          <a:prstGeom prst="rect">
            <a:avLst/>
          </a:prstGeom>
          <a:solidFill>
            <a:schemeClr val="accent2"/>
          </a:solidFill>
          <a:ln>
            <a:noFill/>
          </a:ln>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Legal in most cases</a:t>
            </a:r>
          </a:p>
        </p:txBody>
      </p:sp>
      <p:sp>
        <p:nvSpPr>
          <p:cNvPr id="9" name="Rectangle 8">
            <a:extLst>
              <a:ext uri="{FF2B5EF4-FFF2-40B4-BE49-F238E27FC236}">
                <a16:creationId xmlns:a16="http://schemas.microsoft.com/office/drawing/2014/main" id="{1AB403C9-446A-5709-3F6C-90C8887C5256}"/>
              </a:ext>
            </a:extLst>
          </p:cNvPr>
          <p:cNvSpPr/>
          <p:nvPr/>
        </p:nvSpPr>
        <p:spPr>
          <a:xfrm>
            <a:off x="1846934" y="5849794"/>
            <a:ext cx="2525500"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Calibri" panose="020F0502020204030204" pitchFamily="34" charset="0"/>
              </a:rPr>
              <a:t>6% (don’t know/refused)</a:t>
            </a:r>
          </a:p>
        </p:txBody>
      </p:sp>
      <p:sp>
        <p:nvSpPr>
          <p:cNvPr id="10" name="Rectangle 9">
            <a:extLst>
              <a:ext uri="{FF2B5EF4-FFF2-40B4-BE49-F238E27FC236}">
                <a16:creationId xmlns:a16="http://schemas.microsoft.com/office/drawing/2014/main" id="{2EA2BB8C-506E-E689-6F03-BD3FB820B11D}"/>
              </a:ext>
            </a:extLst>
          </p:cNvPr>
          <p:cNvSpPr/>
          <p:nvPr/>
        </p:nvSpPr>
        <p:spPr>
          <a:xfrm>
            <a:off x="3137668" y="1842379"/>
            <a:ext cx="1357715" cy="415963"/>
          </a:xfrm>
          <a:prstGeom prst="rect">
            <a:avLst/>
          </a:prstGeom>
          <a:solidFill>
            <a:schemeClr val="accent1"/>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Illegal in most cases</a:t>
            </a:r>
          </a:p>
        </p:txBody>
      </p:sp>
      <p:sp>
        <p:nvSpPr>
          <p:cNvPr id="11" name="Rectangle 10">
            <a:extLst>
              <a:ext uri="{FF2B5EF4-FFF2-40B4-BE49-F238E27FC236}">
                <a16:creationId xmlns:a16="http://schemas.microsoft.com/office/drawing/2014/main" id="{E8E59970-0D70-CC0B-8886-25AB5178AE57}"/>
              </a:ext>
            </a:extLst>
          </p:cNvPr>
          <p:cNvSpPr/>
          <p:nvPr/>
        </p:nvSpPr>
        <p:spPr>
          <a:xfrm>
            <a:off x="4494321" y="1842376"/>
            <a:ext cx="1357715" cy="415963"/>
          </a:xfrm>
          <a:prstGeom prst="rect">
            <a:avLst/>
          </a:prstGeom>
          <a:solidFill>
            <a:schemeClr val="accent3"/>
          </a:solidFill>
          <a:ln>
            <a:noFill/>
          </a:ln>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Illegal in all cases</a:t>
            </a:r>
          </a:p>
        </p:txBody>
      </p:sp>
      <p:sp>
        <p:nvSpPr>
          <p:cNvPr id="12" name="Content Placeholder 4">
            <a:extLst>
              <a:ext uri="{FF2B5EF4-FFF2-40B4-BE49-F238E27FC236}">
                <a16:creationId xmlns:a16="http://schemas.microsoft.com/office/drawing/2014/main" id="{2323B263-2864-0FFC-7AF9-3F47C99CB7EF}"/>
              </a:ext>
            </a:extLst>
          </p:cNvPr>
          <p:cNvSpPr txBox="1">
            <a:spLocks/>
          </p:cNvSpPr>
          <p:nvPr/>
        </p:nvSpPr>
        <p:spPr>
          <a:xfrm>
            <a:off x="335281" y="1303287"/>
            <a:ext cx="5760720" cy="469941"/>
          </a:xfrm>
          <a:prstGeom prst="rect">
            <a:avLst/>
          </a:prstGeom>
          <a:solidFill>
            <a:schemeClr val="bg1">
              <a:lumMod val="85000"/>
            </a:schemeClr>
          </a:solidFill>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a:latin typeface="Calibri" panose="020F0502020204030204" pitchFamily="34" charset="0"/>
                <a:ea typeface="Calibri" panose="020F0502020204030204" pitchFamily="34" charset="0"/>
                <a:cs typeface="Calibri" panose="020F0502020204030204" pitchFamily="34" charset="0"/>
              </a:rPr>
              <a:t>I'm going to read four statements. Listen carefully, then please tell me, which comes closest to your opinion on abortion? Abortion should be...</a:t>
            </a:r>
          </a:p>
        </p:txBody>
      </p:sp>
      <p:graphicFrame>
        <p:nvGraphicFramePr>
          <p:cNvPr id="13" name="Chart 12">
            <a:extLst>
              <a:ext uri="{FF2B5EF4-FFF2-40B4-BE49-F238E27FC236}">
                <a16:creationId xmlns:a16="http://schemas.microsoft.com/office/drawing/2014/main" id="{E0F9FFD4-FA22-E530-F8BE-5FC65355B43D}"/>
              </a:ext>
            </a:extLst>
          </p:cNvPr>
          <p:cNvGraphicFramePr/>
          <p:nvPr>
            <p:extLst>
              <p:ext uri="{D42A27DB-BD31-4B8C-83A1-F6EECF244321}">
                <p14:modId xmlns:p14="http://schemas.microsoft.com/office/powerpoint/2010/main" val="4105513617"/>
              </p:ext>
            </p:extLst>
          </p:nvPr>
        </p:nvGraphicFramePr>
        <p:xfrm>
          <a:off x="1447972" y="2318015"/>
          <a:ext cx="3323424" cy="3461859"/>
        </p:xfrm>
        <a:graphic>
          <a:graphicData uri="http://schemas.openxmlformats.org/drawingml/2006/chart">
            <c:chart xmlns:c="http://schemas.openxmlformats.org/drawingml/2006/chart" xmlns:r="http://schemas.openxmlformats.org/officeDocument/2006/relationships" r:id="rId3"/>
          </a:graphicData>
        </a:graphic>
      </p:graphicFrame>
      <p:sp>
        <p:nvSpPr>
          <p:cNvPr id="14" name="Right Brace 13">
            <a:extLst>
              <a:ext uri="{FF2B5EF4-FFF2-40B4-BE49-F238E27FC236}">
                <a16:creationId xmlns:a16="http://schemas.microsoft.com/office/drawing/2014/main" id="{72585AC3-ECE9-1252-B984-09FFE6F1D564}"/>
              </a:ext>
            </a:extLst>
          </p:cNvPr>
          <p:cNvSpPr/>
          <p:nvPr/>
        </p:nvSpPr>
        <p:spPr>
          <a:xfrm>
            <a:off x="4486551" y="3221771"/>
            <a:ext cx="371835" cy="1815692"/>
          </a:xfrm>
          <a:prstGeom prst="rightBrace">
            <a:avLst>
              <a:gd name="adj1" fmla="val 25410"/>
              <a:gd name="adj2" fmla="val 50000"/>
            </a:avLst>
          </a:prstGeom>
          <a:noFill/>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D9113FDC-E1C9-A345-2E75-93271E6D2EED}"/>
              </a:ext>
            </a:extLst>
          </p:cNvPr>
          <p:cNvSpPr txBox="1"/>
          <p:nvPr/>
        </p:nvSpPr>
        <p:spPr>
          <a:xfrm>
            <a:off x="819431" y="3898785"/>
            <a:ext cx="576168" cy="461665"/>
          </a:xfrm>
          <a:prstGeom prst="rect">
            <a:avLst/>
          </a:prstGeom>
          <a:noFill/>
        </p:spPr>
        <p:txBody>
          <a:bodyPr wrap="square" rtlCol="0">
            <a:spAutoFit/>
          </a:bodyPr>
          <a:lstStyle/>
          <a:p>
            <a:r>
              <a:rPr lang="en-US" sz="2400" b="1" dirty="0">
                <a:latin typeface="Calibri" panose="020F0502020204030204" pitchFamily="34" charset="0"/>
                <a:ea typeface="Calibri" panose="020F0502020204030204" pitchFamily="34" charset="0"/>
                <a:cs typeface="Calibri" panose="020F0502020204030204" pitchFamily="34" charset="0"/>
              </a:rPr>
              <a:t>65</a:t>
            </a:r>
          </a:p>
        </p:txBody>
      </p:sp>
      <p:sp>
        <p:nvSpPr>
          <p:cNvPr id="16" name="Right Brace 15">
            <a:extLst>
              <a:ext uri="{FF2B5EF4-FFF2-40B4-BE49-F238E27FC236}">
                <a16:creationId xmlns:a16="http://schemas.microsoft.com/office/drawing/2014/main" id="{1B8C263E-0C49-FD2C-4E43-89481D24D492}"/>
              </a:ext>
            </a:extLst>
          </p:cNvPr>
          <p:cNvSpPr/>
          <p:nvPr/>
        </p:nvSpPr>
        <p:spPr>
          <a:xfrm rot="10800000">
            <a:off x="1400348" y="3221771"/>
            <a:ext cx="371835" cy="1815692"/>
          </a:xfrm>
          <a:prstGeom prst="rightBrace">
            <a:avLst>
              <a:gd name="adj1" fmla="val 25410"/>
              <a:gd name="adj2" fmla="val 50000"/>
            </a:avLst>
          </a:prstGeom>
          <a:noFill/>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9E9860B8-841A-A28C-FA78-64EDD027E456}"/>
              </a:ext>
            </a:extLst>
          </p:cNvPr>
          <p:cNvSpPr txBox="1"/>
          <p:nvPr/>
        </p:nvSpPr>
        <p:spPr>
          <a:xfrm>
            <a:off x="4943424" y="3898785"/>
            <a:ext cx="576168" cy="461665"/>
          </a:xfrm>
          <a:prstGeom prst="rect">
            <a:avLst/>
          </a:prstGeom>
          <a:noFill/>
        </p:spPr>
        <p:txBody>
          <a:bodyPr wrap="square" rtlCol="0">
            <a:spAutoFit/>
          </a:bodyPr>
          <a:lstStyle/>
          <a:p>
            <a:r>
              <a:rPr lang="en-US" sz="2400" b="1" dirty="0">
                <a:latin typeface="Calibri" panose="020F0502020204030204" pitchFamily="34" charset="0"/>
                <a:ea typeface="Calibri" panose="020F0502020204030204" pitchFamily="34" charset="0"/>
                <a:cs typeface="Calibri" panose="020F0502020204030204" pitchFamily="34" charset="0"/>
              </a:rPr>
              <a:t>29</a:t>
            </a:r>
          </a:p>
        </p:txBody>
      </p:sp>
      <p:graphicFrame>
        <p:nvGraphicFramePr>
          <p:cNvPr id="3" name="Table 2">
            <a:extLst>
              <a:ext uri="{FF2B5EF4-FFF2-40B4-BE49-F238E27FC236}">
                <a16:creationId xmlns:a16="http://schemas.microsoft.com/office/drawing/2014/main" id="{9B4F7157-1901-CCF6-2292-0A10596EBA6C}"/>
              </a:ext>
            </a:extLst>
          </p:cNvPr>
          <p:cNvGraphicFramePr>
            <a:graphicFrameLocks noGrp="1"/>
          </p:cNvGraphicFramePr>
          <p:nvPr>
            <p:extLst>
              <p:ext uri="{D42A27DB-BD31-4B8C-83A1-F6EECF244321}">
                <p14:modId xmlns:p14="http://schemas.microsoft.com/office/powerpoint/2010/main" val="840961971"/>
              </p:ext>
            </p:extLst>
          </p:nvPr>
        </p:nvGraphicFramePr>
        <p:xfrm>
          <a:off x="6339810" y="1088284"/>
          <a:ext cx="5659504" cy="5024182"/>
        </p:xfrm>
        <a:graphic>
          <a:graphicData uri="http://schemas.openxmlformats.org/drawingml/2006/table">
            <a:tbl>
              <a:tblPr firstRow="1" bandRow="1">
                <a:tableStyleId>{5C22544A-7EE6-4342-B048-85BDC9FD1C3A}</a:tableStyleId>
              </a:tblPr>
              <a:tblGrid>
                <a:gridCol w="2233274">
                  <a:extLst>
                    <a:ext uri="{9D8B030D-6E8A-4147-A177-3AD203B41FA5}">
                      <a16:colId xmlns:a16="http://schemas.microsoft.com/office/drawing/2014/main" val="20000"/>
                    </a:ext>
                  </a:extLst>
                </a:gridCol>
                <a:gridCol w="1118755">
                  <a:extLst>
                    <a:ext uri="{9D8B030D-6E8A-4147-A177-3AD203B41FA5}">
                      <a16:colId xmlns:a16="http://schemas.microsoft.com/office/drawing/2014/main" val="1106263852"/>
                    </a:ext>
                  </a:extLst>
                </a:gridCol>
                <a:gridCol w="1118755">
                  <a:extLst>
                    <a:ext uri="{9D8B030D-6E8A-4147-A177-3AD203B41FA5}">
                      <a16:colId xmlns:a16="http://schemas.microsoft.com/office/drawing/2014/main" val="20001"/>
                    </a:ext>
                  </a:extLst>
                </a:gridCol>
                <a:gridCol w="1188720">
                  <a:extLst>
                    <a:ext uri="{9D8B030D-6E8A-4147-A177-3AD203B41FA5}">
                      <a16:colId xmlns:a16="http://schemas.microsoft.com/office/drawing/2014/main" val="20002"/>
                    </a:ext>
                  </a:extLst>
                </a:gridCol>
              </a:tblGrid>
              <a:tr h="363394">
                <a:tc>
                  <a:txBody>
                    <a:bodyPr/>
                    <a:lstStyle/>
                    <a:p>
                      <a:pPr algn="ctr"/>
                      <a:endParaRPr lang="en-US" sz="1200">
                        <a:latin typeface="Calibri" panose="020F0502020204030204" pitchFamily="34" charset="0"/>
                        <a:ea typeface="Calibri" panose="020F0502020204030204" pitchFamily="34" charset="0"/>
                        <a:cs typeface="Calibri" panose="020F0502020204030204" pitchFamily="34" charset="0"/>
                      </a:endParaRPr>
                    </a:p>
                  </a:txBody>
                  <a:tcPr>
                    <a:solidFill>
                      <a:schemeClr val="bg1"/>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Legal in all</a:t>
                      </a:r>
                    </a:p>
                  </a:txBody>
                  <a:tcPr anchor="ctr">
                    <a:solidFill>
                      <a:schemeClr val="accent4"/>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Pro-choice*</a:t>
                      </a:r>
                    </a:p>
                  </a:txBody>
                  <a:tcPr anchor="ctr">
                    <a:solidFill>
                      <a:schemeClr val="accent2"/>
                    </a:solidFill>
                  </a:tcPr>
                </a:tc>
                <a:tc>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Anti-choice**</a:t>
                      </a:r>
                    </a:p>
                  </a:txBody>
                  <a:tcPr anchor="ctr">
                    <a:solidFill>
                      <a:schemeClr val="accent1"/>
                    </a:solidFill>
                  </a:tcPr>
                </a:tc>
                <a:extLst>
                  <a:ext uri="{0D108BD9-81ED-4DB2-BD59-A6C34878D82A}">
                    <a16:rowId xmlns:a16="http://schemas.microsoft.com/office/drawing/2014/main" val="10000"/>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Men &lt;50</a:t>
                      </a:r>
                    </a:p>
                  </a:txBody>
                  <a:tcPr marT="0" marB="0" anchor="ctr">
                    <a:solidFill>
                      <a:schemeClr val="bg1">
                        <a:lumMod val="50000"/>
                        <a:alpha val="50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21</a:t>
                      </a:r>
                    </a:p>
                  </a:txBody>
                  <a:tcPr marT="0" marB="0" anchor="ctr">
                    <a:solidFill>
                      <a:schemeClr val="bg1">
                        <a:lumMod val="50000"/>
                        <a:alpha val="50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60</a:t>
                      </a:r>
                    </a:p>
                  </a:txBody>
                  <a:tcPr marT="0" marB="0" anchor="ctr">
                    <a:solidFill>
                      <a:schemeClr val="bg1">
                        <a:lumMod val="50000"/>
                        <a:alpha val="50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34</a:t>
                      </a:r>
                    </a:p>
                  </a:txBody>
                  <a:tcPr marT="0" marB="0" anchor="ctr">
                    <a:solidFill>
                      <a:schemeClr val="bg1">
                        <a:lumMod val="50000"/>
                        <a:alpha val="50000"/>
                      </a:schemeClr>
                    </a:solidFill>
                  </a:tcPr>
                </a:tc>
                <a:extLst>
                  <a:ext uri="{0D108BD9-81ED-4DB2-BD59-A6C34878D82A}">
                    <a16:rowId xmlns:a16="http://schemas.microsoft.com/office/drawing/2014/main" val="10001"/>
                  </a:ext>
                </a:extLst>
              </a:tr>
              <a:tr h="208281">
                <a:tc>
                  <a:txBody>
                    <a:bodyPr/>
                    <a:lstStyle/>
                    <a:p>
                      <a:pPr algn="l"/>
                      <a:r>
                        <a:rPr lang="en-US" sz="1200" b="1" dirty="0">
                          <a:latin typeface="Calibri" panose="020F0502020204030204" pitchFamily="34" charset="0"/>
                          <a:ea typeface="Calibri" panose="020F0502020204030204" pitchFamily="34" charset="0"/>
                          <a:cs typeface="Calibri" panose="020F0502020204030204" pitchFamily="34" charset="0"/>
                        </a:rPr>
                        <a:t>Women &lt;50</a:t>
                      </a:r>
                    </a:p>
                  </a:txBody>
                  <a:tcPr marT="0" marB="0" anchor="ctr">
                    <a:solidFill>
                      <a:schemeClr val="bg1">
                        <a:lumMod val="50000"/>
                        <a:alpha val="50000"/>
                      </a:schemeClr>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32</a:t>
                      </a:r>
                    </a:p>
                  </a:txBody>
                  <a:tcPr marT="0" marB="0" anchor="ctr">
                    <a:solidFill>
                      <a:schemeClr val="bg1">
                        <a:lumMod val="50000"/>
                        <a:alpha val="50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73</a:t>
                      </a:r>
                    </a:p>
                  </a:txBody>
                  <a:tcPr marT="0" marB="0" anchor="ctr">
                    <a:solidFill>
                      <a:schemeClr val="bg1">
                        <a:lumMod val="50000"/>
                        <a:alpha val="50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chemeClr val="bg1">
                        <a:lumMod val="50000"/>
                        <a:alpha val="50000"/>
                      </a:schemeClr>
                    </a:solidFill>
                  </a:tcPr>
                </a:tc>
                <a:extLst>
                  <a:ext uri="{0D108BD9-81ED-4DB2-BD59-A6C34878D82A}">
                    <a16:rowId xmlns:a16="http://schemas.microsoft.com/office/drawing/2014/main" val="10002"/>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Men 50+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58</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35</a:t>
                      </a:r>
                    </a:p>
                  </a:txBody>
                  <a:tcPr marT="0" marB="0" anchor="ctr">
                    <a:solidFill>
                      <a:srgbClr val="BFBFBF"/>
                    </a:solidFill>
                  </a:tcPr>
                </a:tc>
                <a:extLst>
                  <a:ext uri="{0D108BD9-81ED-4DB2-BD59-A6C34878D82A}">
                    <a16:rowId xmlns:a16="http://schemas.microsoft.com/office/drawing/2014/main" val="686409920"/>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Women 50+</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25</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64</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30</a:t>
                      </a:r>
                    </a:p>
                  </a:txBody>
                  <a:tcPr marT="0" marB="0" anchor="ctr">
                    <a:solidFill>
                      <a:srgbClr val="BFBFBF"/>
                    </a:solidFill>
                  </a:tcPr>
                </a:tc>
                <a:extLst>
                  <a:ext uri="{0D108BD9-81ED-4DB2-BD59-A6C34878D82A}">
                    <a16:rowId xmlns:a16="http://schemas.microsoft.com/office/drawing/2014/main" val="2421609324"/>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Gen Z</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29</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67</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26</a:t>
                      </a:r>
                    </a:p>
                  </a:txBody>
                  <a:tcPr marT="0" marB="0" anchor="ctr">
                    <a:solidFill>
                      <a:srgbClr val="DFDFDF"/>
                    </a:solidFill>
                  </a:tcPr>
                </a:tc>
                <a:extLst>
                  <a:ext uri="{0D108BD9-81ED-4DB2-BD59-A6C34878D82A}">
                    <a16:rowId xmlns:a16="http://schemas.microsoft.com/office/drawing/2014/main" val="10003"/>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Millennial </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26</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66</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30</a:t>
                      </a:r>
                    </a:p>
                  </a:txBody>
                  <a:tcPr marT="0" marB="0" anchor="ctr">
                    <a:solidFill>
                      <a:srgbClr val="DFDFDF"/>
                    </a:solidFill>
                  </a:tcPr>
                </a:tc>
                <a:extLst>
                  <a:ext uri="{0D108BD9-81ED-4DB2-BD59-A6C34878D82A}">
                    <a16:rowId xmlns:a16="http://schemas.microsoft.com/office/drawing/2014/main" val="2121571021"/>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Gen X</a:t>
                      </a:r>
                    </a:p>
                  </a:txBody>
                  <a:tcPr marT="0" marB="0" anchor="ctr">
                    <a:solidFill>
                      <a:schemeClr val="bg1">
                        <a:lumMod val="50000"/>
                        <a:alpha val="25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27</a:t>
                      </a:r>
                    </a:p>
                  </a:txBody>
                  <a:tcPr marT="0" marB="0" anchor="ctr">
                    <a:solidFill>
                      <a:schemeClr val="bg1">
                        <a:lumMod val="50000"/>
                        <a:alpha val="25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66</a:t>
                      </a:r>
                    </a:p>
                  </a:txBody>
                  <a:tcPr marT="0" marB="0" anchor="ctr">
                    <a:solidFill>
                      <a:schemeClr val="bg1">
                        <a:lumMod val="50000"/>
                        <a:alpha val="25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26</a:t>
                      </a:r>
                    </a:p>
                  </a:txBody>
                  <a:tcPr marT="0" marB="0" anchor="ctr">
                    <a:solidFill>
                      <a:schemeClr val="bg1">
                        <a:lumMod val="50000"/>
                        <a:alpha val="25000"/>
                      </a:schemeClr>
                    </a:solidFill>
                  </a:tcPr>
                </a:tc>
                <a:extLst>
                  <a:ext uri="{0D108BD9-81ED-4DB2-BD59-A6C34878D82A}">
                    <a16:rowId xmlns:a16="http://schemas.microsoft.com/office/drawing/2014/main" val="2504612229"/>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Boomer</a:t>
                      </a:r>
                    </a:p>
                  </a:txBody>
                  <a:tcPr marT="0" marB="0" anchor="ctr">
                    <a:solidFill>
                      <a:schemeClr val="bg1">
                        <a:lumMod val="50000"/>
                        <a:alpha val="25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chemeClr val="bg1">
                        <a:lumMod val="50000"/>
                        <a:alpha val="25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60</a:t>
                      </a:r>
                    </a:p>
                  </a:txBody>
                  <a:tcPr marT="0" marB="0" anchor="ctr">
                    <a:solidFill>
                      <a:schemeClr val="bg1">
                        <a:lumMod val="50000"/>
                        <a:alpha val="25000"/>
                      </a:schemeClr>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35</a:t>
                      </a:r>
                    </a:p>
                  </a:txBody>
                  <a:tcPr marT="0" marB="0" anchor="ctr">
                    <a:solidFill>
                      <a:schemeClr val="bg1">
                        <a:lumMod val="50000"/>
                        <a:alpha val="25000"/>
                      </a:schemeClr>
                    </a:solidFill>
                  </a:tcPr>
                </a:tc>
                <a:extLst>
                  <a:ext uri="{0D108BD9-81ED-4DB2-BD59-A6C34878D82A}">
                    <a16:rowId xmlns:a16="http://schemas.microsoft.com/office/drawing/2014/main" val="1146477102"/>
                  </a:ext>
                </a:extLst>
              </a:tr>
              <a:tr h="208281">
                <a:tc>
                  <a:txBody>
                    <a:bodyPr/>
                    <a:lstStyle/>
                    <a:p>
                      <a:pPr algn="l"/>
                      <a:r>
                        <a:rPr lang="en-US" sz="1200" b="1">
                          <a:latin typeface="Calibri" panose="020F0502020204030204" pitchFamily="34" charset="0"/>
                          <a:ea typeface="Calibri" panose="020F0502020204030204" pitchFamily="34" charset="0"/>
                          <a:cs typeface="Calibri" panose="020F0502020204030204" pitchFamily="34" charset="0"/>
                        </a:rPr>
                        <a:t>White</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24</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62</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33</a:t>
                      </a:r>
                    </a:p>
                  </a:txBody>
                  <a:tcPr marT="0" marB="0" anchor="ctr">
                    <a:solidFill>
                      <a:srgbClr val="BFBFBF"/>
                    </a:solidFill>
                  </a:tcPr>
                </a:tc>
                <a:extLst>
                  <a:ext uri="{0D108BD9-81ED-4DB2-BD59-A6C34878D82A}">
                    <a16:rowId xmlns:a16="http://schemas.microsoft.com/office/drawing/2014/main" val="4179732881"/>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Black</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33</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75</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marT="0" marB="0" anchor="ctr">
                    <a:solidFill>
                      <a:srgbClr val="BFBFBF"/>
                    </a:solidFill>
                  </a:tcPr>
                </a:tc>
                <a:extLst>
                  <a:ext uri="{0D108BD9-81ED-4DB2-BD59-A6C34878D82A}">
                    <a16:rowId xmlns:a16="http://schemas.microsoft.com/office/drawing/2014/main" val="4216334098"/>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Latino/a</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25</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69</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23</a:t>
                      </a:r>
                    </a:p>
                  </a:txBody>
                  <a:tcPr marT="0" marB="0" anchor="ctr">
                    <a:solidFill>
                      <a:srgbClr val="BFBFBF"/>
                    </a:solidFill>
                  </a:tcPr>
                </a:tc>
                <a:extLst>
                  <a:ext uri="{0D108BD9-81ED-4DB2-BD59-A6C34878D82A}">
                    <a16:rowId xmlns:a16="http://schemas.microsoft.com/office/drawing/2014/main" val="2106399764"/>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Democrats</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41</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87</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10</a:t>
                      </a:r>
                    </a:p>
                  </a:txBody>
                  <a:tcPr marT="0" marB="0" anchor="ctr">
                    <a:solidFill>
                      <a:srgbClr val="DFDFDF"/>
                    </a:solidFill>
                  </a:tcPr>
                </a:tc>
                <a:extLst>
                  <a:ext uri="{0D108BD9-81ED-4DB2-BD59-A6C34878D82A}">
                    <a16:rowId xmlns:a16="http://schemas.microsoft.com/office/drawing/2014/main" val="2601466070"/>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Independents</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27</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69</a:t>
                      </a:r>
                    </a:p>
                  </a:txBody>
                  <a:tcPr marT="0" marB="0" anchor="ctr">
                    <a:solidFill>
                      <a:srgbClr val="DFDFDF"/>
                    </a:solidFill>
                  </a:tcPr>
                </a:tc>
                <a:tc>
                  <a:txBody>
                    <a:bodyPr/>
                    <a:lstStyle/>
                    <a:p>
                      <a:pPr algn="ctr"/>
                      <a:r>
                        <a:rPr lang="en-US" sz="1200" b="1">
                          <a:latin typeface="Calibri" panose="020F0502020204030204" pitchFamily="34" charset="0"/>
                          <a:ea typeface="Calibri" panose="020F0502020204030204" pitchFamily="34" charset="0"/>
                          <a:cs typeface="Calibri" panose="020F0502020204030204" pitchFamily="34" charset="0"/>
                        </a:rPr>
                        <a:t>21</a:t>
                      </a:r>
                    </a:p>
                  </a:txBody>
                  <a:tcPr marT="0" marB="0" anchor="ctr">
                    <a:solidFill>
                      <a:srgbClr val="DFDFDF"/>
                    </a:solidFill>
                  </a:tcPr>
                </a:tc>
                <a:extLst>
                  <a:ext uri="{0D108BD9-81ED-4DB2-BD59-A6C34878D82A}">
                    <a16:rowId xmlns:a16="http://schemas.microsoft.com/office/drawing/2014/main" val="3361078903"/>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Republicans</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8</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38</a:t>
                      </a:r>
                    </a:p>
                  </a:txBody>
                  <a:tcPr marT="0" marB="0" anchor="ctr">
                    <a:solidFill>
                      <a:srgbClr val="DFDFDF"/>
                    </a:solidFill>
                  </a:tcPr>
                </a:tc>
                <a:tc>
                  <a:txBody>
                    <a:bodyPr/>
                    <a:lstStyle/>
                    <a:p>
                      <a:pPr algn="ctr"/>
                      <a:r>
                        <a:rPr lang="en-US" sz="1200" b="1" u="sng" dirty="0">
                          <a:solidFill>
                            <a:schemeClr val="accent1"/>
                          </a:solidFill>
                          <a:latin typeface="Calibri" panose="020F0502020204030204" pitchFamily="34" charset="0"/>
                          <a:ea typeface="Calibri" panose="020F0502020204030204" pitchFamily="34" charset="0"/>
                          <a:cs typeface="Calibri" panose="020F0502020204030204" pitchFamily="34" charset="0"/>
                        </a:rPr>
                        <a:t>55</a:t>
                      </a:r>
                    </a:p>
                  </a:txBody>
                  <a:tcPr marT="0" marB="0" anchor="ctr">
                    <a:solidFill>
                      <a:srgbClr val="DFDFDF"/>
                    </a:solidFill>
                  </a:tcPr>
                </a:tc>
                <a:extLst>
                  <a:ext uri="{0D108BD9-81ED-4DB2-BD59-A6C34878D82A}">
                    <a16:rowId xmlns:a16="http://schemas.microsoft.com/office/drawing/2014/main" val="1169709903"/>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Non-college-educated</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21</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63</a:t>
                      </a:r>
                    </a:p>
                  </a:txBody>
                  <a:tcPr marT="0" marB="0" anchor="ctr">
                    <a:solidFill>
                      <a:srgbClr val="BFBFBF"/>
                    </a:solidFill>
                  </a:tcPr>
                </a:tc>
                <a:tc>
                  <a:txBody>
                    <a:bodyPr/>
                    <a:lstStyle/>
                    <a:p>
                      <a:pPr algn="ctr"/>
                      <a:r>
                        <a:rPr lang="en-US" sz="1200" b="1">
                          <a:latin typeface="Calibri" panose="020F0502020204030204" pitchFamily="34" charset="0"/>
                          <a:ea typeface="Calibri" panose="020F0502020204030204" pitchFamily="34" charset="0"/>
                          <a:cs typeface="Calibri" panose="020F0502020204030204" pitchFamily="34" charset="0"/>
                        </a:rPr>
                        <a:t>30</a:t>
                      </a:r>
                    </a:p>
                  </a:txBody>
                  <a:tcPr marT="0" marB="0" anchor="ctr">
                    <a:solidFill>
                      <a:srgbClr val="BFBFBF"/>
                    </a:solidFill>
                  </a:tcPr>
                </a:tc>
                <a:extLst>
                  <a:ext uri="{0D108BD9-81ED-4DB2-BD59-A6C34878D82A}">
                    <a16:rowId xmlns:a16="http://schemas.microsoft.com/office/drawing/2014/main" val="199804173"/>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College-educated</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33</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68</a:t>
                      </a:r>
                    </a:p>
                  </a:txBody>
                  <a:tcPr marT="0" marB="0" anchor="ctr">
                    <a:solidFill>
                      <a:srgbClr val="BFBFBF"/>
                    </a:solidFill>
                  </a:tcPr>
                </a:tc>
                <a:tc>
                  <a:txBody>
                    <a:bodyPr/>
                    <a:lstStyle/>
                    <a:p>
                      <a:pPr algn="ctr"/>
                      <a:r>
                        <a:rPr lang="en-US" sz="1200" b="1">
                          <a:latin typeface="Calibri" panose="020F0502020204030204" pitchFamily="34" charset="0"/>
                          <a:ea typeface="Calibri" panose="020F0502020204030204" pitchFamily="34" charset="0"/>
                          <a:cs typeface="Calibri" panose="020F0502020204030204" pitchFamily="34" charset="0"/>
                        </a:rPr>
                        <a:t>28</a:t>
                      </a:r>
                    </a:p>
                  </a:txBody>
                  <a:tcPr marT="0" marB="0" anchor="ctr">
                    <a:solidFill>
                      <a:srgbClr val="BFBFBF"/>
                    </a:solidFill>
                  </a:tcPr>
                </a:tc>
                <a:extLst>
                  <a:ext uri="{0D108BD9-81ED-4DB2-BD59-A6C34878D82A}">
                    <a16:rowId xmlns:a16="http://schemas.microsoft.com/office/drawing/2014/main" val="1609941140"/>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Parents</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62</a:t>
                      </a:r>
                    </a:p>
                  </a:txBody>
                  <a:tcPr marT="0" marB="0" anchor="ctr">
                    <a:solidFill>
                      <a:srgbClr val="DFDFDF"/>
                    </a:solidFill>
                  </a:tcPr>
                </a:tc>
                <a:tc>
                  <a:txBody>
                    <a:bodyPr/>
                    <a:lstStyle/>
                    <a:p>
                      <a:pPr algn="ctr"/>
                      <a:r>
                        <a:rPr lang="en-US" sz="1200" b="1">
                          <a:latin typeface="Calibri" panose="020F0502020204030204" pitchFamily="34" charset="0"/>
                          <a:ea typeface="Calibri" panose="020F0502020204030204" pitchFamily="34" charset="0"/>
                          <a:cs typeface="Calibri" panose="020F0502020204030204" pitchFamily="34" charset="0"/>
                        </a:rPr>
                        <a:t>32</a:t>
                      </a:r>
                    </a:p>
                  </a:txBody>
                  <a:tcPr marT="0" marB="0" anchor="ctr">
                    <a:solidFill>
                      <a:srgbClr val="DFDFDF"/>
                    </a:solidFill>
                  </a:tcPr>
                </a:tc>
                <a:extLst>
                  <a:ext uri="{0D108BD9-81ED-4DB2-BD59-A6C34878D82A}">
                    <a16:rowId xmlns:a16="http://schemas.microsoft.com/office/drawing/2014/main" val="2764781771"/>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Non-parents</a:t>
                      </a:r>
                    </a:p>
                  </a:txBody>
                  <a:tcPr marT="0" marB="0" anchor="ctr">
                    <a:solidFill>
                      <a:srgbClr val="DFDFD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31</a:t>
                      </a:r>
                    </a:p>
                  </a:txBody>
                  <a:tcPr marT="0" marB="0" anchor="ctr">
                    <a:solidFill>
                      <a:srgbClr val="DFDFD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69</a:t>
                      </a:r>
                    </a:p>
                  </a:txBody>
                  <a:tcPr marT="0" marB="0" anchor="ctr">
                    <a:solidFill>
                      <a:srgbClr val="DFDFDF"/>
                    </a:solidFill>
                  </a:tcPr>
                </a:tc>
                <a:tc>
                  <a:txBody>
                    <a:bodyPr/>
                    <a:lstStyle/>
                    <a:p>
                      <a:pPr algn="ctr"/>
                      <a:r>
                        <a:rPr lang="en-US" sz="1200" b="1">
                          <a:latin typeface="Calibri" panose="020F0502020204030204" pitchFamily="34" charset="0"/>
                          <a:ea typeface="Calibri" panose="020F0502020204030204" pitchFamily="34" charset="0"/>
                          <a:cs typeface="Calibri" panose="020F0502020204030204" pitchFamily="34" charset="0"/>
                        </a:rPr>
                        <a:t>25</a:t>
                      </a:r>
                    </a:p>
                  </a:txBody>
                  <a:tcPr marT="0" marB="0" anchor="ctr">
                    <a:solidFill>
                      <a:srgbClr val="DFDFDF"/>
                    </a:solidFill>
                  </a:tcPr>
                </a:tc>
                <a:extLst>
                  <a:ext uri="{0D108BD9-81ED-4DB2-BD59-A6C34878D82A}">
                    <a16:rowId xmlns:a16="http://schemas.microsoft.com/office/drawing/2014/main" val="2305086951"/>
                  </a:ext>
                </a:extLst>
              </a:tr>
              <a:tr h="286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Plan on having children</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64</a:t>
                      </a:r>
                    </a:p>
                  </a:txBody>
                  <a:tcPr marT="0" marB="0" anchor="ctr">
                    <a:solidFill>
                      <a:srgbClr val="BFBFBF"/>
                    </a:solidFill>
                  </a:tcPr>
                </a:tc>
                <a:tc>
                  <a:txBody>
                    <a:bodyPr/>
                    <a:lstStyle/>
                    <a:p>
                      <a:pPr algn="ctr"/>
                      <a:r>
                        <a:rPr lang="en-US" sz="1200" b="1">
                          <a:latin typeface="Calibri" panose="020F0502020204030204" pitchFamily="34" charset="0"/>
                          <a:ea typeface="Calibri" panose="020F0502020204030204" pitchFamily="34" charset="0"/>
                          <a:cs typeface="Calibri" panose="020F0502020204030204" pitchFamily="34" charset="0"/>
                        </a:rPr>
                        <a:t>31</a:t>
                      </a:r>
                    </a:p>
                  </a:txBody>
                  <a:tcPr marT="0" marB="0" anchor="ctr">
                    <a:solidFill>
                      <a:srgbClr val="BFBFBF"/>
                    </a:solidFill>
                  </a:tcPr>
                </a:tc>
                <a:extLst>
                  <a:ext uri="{0D108BD9-81ED-4DB2-BD59-A6C34878D82A}">
                    <a16:rowId xmlns:a16="http://schemas.microsoft.com/office/drawing/2014/main" val="4194054258"/>
                  </a:ext>
                </a:extLst>
              </a:tr>
              <a:tr h="416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Do not plan on having children</a:t>
                      </a:r>
                    </a:p>
                  </a:txBody>
                  <a:tcPr marT="0" marB="0" anchor="ctr">
                    <a:solidFill>
                      <a:srgbClr val="BFBFBF"/>
                    </a:solidFill>
                  </a:tcPr>
                </a:tc>
                <a:tc>
                  <a:txBody>
                    <a:bodyPr/>
                    <a:lstStyle/>
                    <a:p>
                      <a:pPr algn="ctr"/>
                      <a:r>
                        <a:rPr lang="en-US" sz="1200" b="1" u="sng" dirty="0">
                          <a:solidFill>
                            <a:schemeClr val="accent4"/>
                          </a:solidFill>
                          <a:latin typeface="Calibri" panose="020F0502020204030204" pitchFamily="34" charset="0"/>
                          <a:ea typeface="Calibri" panose="020F0502020204030204" pitchFamily="34" charset="0"/>
                          <a:cs typeface="Calibri" panose="020F0502020204030204" pitchFamily="34" charset="0"/>
                        </a:rPr>
                        <a:t>38</a:t>
                      </a:r>
                    </a:p>
                  </a:txBody>
                  <a:tcPr marT="0" marB="0" anchor="ctr">
                    <a:solidFill>
                      <a:srgbClr val="BFBFBF"/>
                    </a:solidFill>
                  </a:tcPr>
                </a:tc>
                <a:tc>
                  <a:txBody>
                    <a:bodyPr/>
                    <a:lstStyle/>
                    <a:p>
                      <a:pPr algn="ctr"/>
                      <a:r>
                        <a:rPr lang="en-US" sz="1200" b="1" u="none">
                          <a:solidFill>
                            <a:schemeClr val="tx1"/>
                          </a:solidFill>
                          <a:latin typeface="Calibri" panose="020F0502020204030204" pitchFamily="34" charset="0"/>
                          <a:ea typeface="Calibri" panose="020F0502020204030204" pitchFamily="34" charset="0"/>
                          <a:cs typeface="Calibri" panose="020F0502020204030204" pitchFamily="34" charset="0"/>
                        </a:rPr>
                        <a:t>73</a:t>
                      </a:r>
                    </a:p>
                  </a:txBody>
                  <a:tcPr marT="0" marB="0" anchor="ctr">
                    <a:solidFill>
                      <a:srgbClr val="BFBFBF"/>
                    </a:solidFill>
                  </a:tcPr>
                </a:tc>
                <a:tc>
                  <a:txBody>
                    <a:bodyPr/>
                    <a:lstStyle/>
                    <a:p>
                      <a:pPr algn="ctr"/>
                      <a:r>
                        <a:rPr lang="en-US" sz="1200" b="1">
                          <a:latin typeface="Calibri" panose="020F0502020204030204" pitchFamily="34" charset="0"/>
                          <a:ea typeface="Calibri" panose="020F0502020204030204" pitchFamily="34" charset="0"/>
                          <a:cs typeface="Calibri" panose="020F0502020204030204" pitchFamily="34" charset="0"/>
                        </a:rPr>
                        <a:t>22</a:t>
                      </a:r>
                    </a:p>
                  </a:txBody>
                  <a:tcPr marT="0" marB="0" anchor="ctr">
                    <a:solidFill>
                      <a:srgbClr val="BFBFBF"/>
                    </a:solidFill>
                  </a:tcPr>
                </a:tc>
                <a:extLst>
                  <a:ext uri="{0D108BD9-81ED-4DB2-BD59-A6C34878D82A}">
                    <a16:rowId xmlns:a16="http://schemas.microsoft.com/office/drawing/2014/main" val="2129864433"/>
                  </a:ext>
                </a:extLst>
              </a:tr>
              <a:tr h="20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Childless, want kids</a:t>
                      </a:r>
                    </a:p>
                  </a:txBody>
                  <a:tcPr marT="0" marB="0" anchor="ctr">
                    <a:solidFill>
                      <a:srgbClr val="BFBFB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27</a:t>
                      </a:r>
                    </a:p>
                  </a:txBody>
                  <a:tcPr marT="0" marB="0" anchor="ctr">
                    <a:solidFill>
                      <a:srgbClr val="BFBFBF"/>
                    </a:solidFill>
                  </a:tcPr>
                </a:tc>
                <a:tc>
                  <a:txBody>
                    <a:bodyPr/>
                    <a:lstStyle/>
                    <a:p>
                      <a:pPr algn="ctr"/>
                      <a:r>
                        <a:rPr lang="en-US" sz="1200" b="1" u="none" dirty="0">
                          <a:solidFill>
                            <a:schemeClr val="tx1"/>
                          </a:solidFill>
                          <a:latin typeface="Calibri" panose="020F0502020204030204" pitchFamily="34" charset="0"/>
                          <a:ea typeface="Calibri" panose="020F0502020204030204" pitchFamily="34" charset="0"/>
                          <a:cs typeface="Calibri" panose="020F0502020204030204" pitchFamily="34" charset="0"/>
                        </a:rPr>
                        <a:t>68</a:t>
                      </a:r>
                    </a:p>
                  </a:txBody>
                  <a:tcPr marT="0" marB="0" anchor="ctr">
                    <a:solidFill>
                      <a:srgbClr val="BFBFBF"/>
                    </a:solidFill>
                  </a:tcPr>
                </a:tc>
                <a:tc>
                  <a:txBody>
                    <a:bodyPr/>
                    <a:lstStyle/>
                    <a:p>
                      <a:pPr algn="ctr"/>
                      <a:r>
                        <a:rPr lang="en-US" sz="1200" b="1" dirty="0">
                          <a:latin typeface="Calibri" panose="020F0502020204030204" pitchFamily="34" charset="0"/>
                          <a:ea typeface="Calibri" panose="020F0502020204030204" pitchFamily="34" charset="0"/>
                          <a:cs typeface="Calibri" panose="020F0502020204030204" pitchFamily="34" charset="0"/>
                        </a:rPr>
                        <a:t>26</a:t>
                      </a:r>
                    </a:p>
                  </a:txBody>
                  <a:tcPr marT="0" marB="0" anchor="ctr">
                    <a:solidFill>
                      <a:srgbClr val="BFBFBF"/>
                    </a:solidFill>
                  </a:tcPr>
                </a:tc>
                <a:extLst>
                  <a:ext uri="{0D108BD9-81ED-4DB2-BD59-A6C34878D82A}">
                    <a16:rowId xmlns:a16="http://schemas.microsoft.com/office/drawing/2014/main" val="3514068546"/>
                  </a:ext>
                </a:extLst>
              </a:tr>
            </a:tbl>
          </a:graphicData>
        </a:graphic>
      </p:graphicFrame>
      <p:sp>
        <p:nvSpPr>
          <p:cNvPr id="18" name="Rectangle 17">
            <a:extLst>
              <a:ext uri="{FF2B5EF4-FFF2-40B4-BE49-F238E27FC236}">
                <a16:creationId xmlns:a16="http://schemas.microsoft.com/office/drawing/2014/main" id="{7A988BB1-7C62-40D0-8C3E-EE5C10EEF126}"/>
              </a:ext>
            </a:extLst>
          </p:cNvPr>
          <p:cNvSpPr/>
          <p:nvPr/>
        </p:nvSpPr>
        <p:spPr>
          <a:xfrm>
            <a:off x="6339810" y="6219126"/>
            <a:ext cx="3638881" cy="461665"/>
          </a:xfrm>
          <a:prstGeom prst="rect">
            <a:avLst/>
          </a:prstGeom>
        </p:spPr>
        <p:txBody>
          <a:bodyPr wrap="none">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 Pro-choice = legal in all cases + legal in most cases</a:t>
            </a:r>
          </a:p>
          <a:p>
            <a:r>
              <a:rPr lang="en-US" sz="1200" dirty="0">
                <a:latin typeface="Calibri" panose="020F0502020204030204" pitchFamily="34" charset="0"/>
                <a:ea typeface="Calibri" panose="020F0502020204030204" pitchFamily="34" charset="0"/>
                <a:cs typeface="Calibri" panose="020F0502020204030204" pitchFamily="34" charset="0"/>
              </a:rPr>
              <a:t>** Anti-choice = illegal in all cases + illegal in most cases</a:t>
            </a:r>
          </a:p>
        </p:txBody>
      </p:sp>
      <p:pic>
        <p:nvPicPr>
          <p:cNvPr id="4" name="Picture 3">
            <a:extLst>
              <a:ext uri="{FF2B5EF4-FFF2-40B4-BE49-F238E27FC236}">
                <a16:creationId xmlns:a16="http://schemas.microsoft.com/office/drawing/2014/main" id="{685A2393-E380-CF32-716D-FDB2D072344D}"/>
              </a:ext>
            </a:extLst>
          </p:cNvPr>
          <p:cNvPicPr>
            <a:picLocks noChangeAspect="1"/>
          </p:cNvPicPr>
          <p:nvPr/>
        </p:nvPicPr>
        <p:blipFill>
          <a:blip r:embed="rId4"/>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0F3060CF-AA9C-F6B4-6725-0A88697B3FDD}"/>
              </a:ext>
            </a:extLst>
          </p:cNvPr>
          <p:cNvPicPr>
            <a:picLocks noChangeAspect="1"/>
          </p:cNvPicPr>
          <p:nvPr/>
        </p:nvPicPr>
        <p:blipFill>
          <a:blip r:embed="rId5"/>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05394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4D3CE1-9715-4B05-A017-FC898BE46185}"/>
              </a:ext>
            </a:extLst>
          </p:cNvPr>
          <p:cNvSpPr>
            <a:spLocks noGrp="1"/>
          </p:cNvSpPr>
          <p:nvPr>
            <p:ph type="title"/>
          </p:nvPr>
        </p:nvSpPr>
        <p:spPr/>
        <p:txBody>
          <a:bodyPr/>
          <a:lstStyle/>
          <a:p>
            <a:r>
              <a:rPr lang="en-US" sz="4800" b="1" dirty="0">
                <a:solidFill>
                  <a:srgbClr val="0082C4"/>
                </a:solidFill>
                <a:latin typeface="Calibri" panose="020F0502020204030204" pitchFamily="34" charset="0"/>
                <a:ea typeface="Calibri" panose="020F0502020204030204" pitchFamily="34" charset="0"/>
                <a:cs typeface="Calibri" panose="020F0502020204030204" pitchFamily="34" charset="0"/>
              </a:rPr>
              <a:t>Key Findings</a:t>
            </a:r>
            <a:endParaRPr lang="en-US" b="1" dirty="0">
              <a:solidFill>
                <a:srgbClr val="0082C4"/>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 Placeholder 5">
            <a:extLst>
              <a:ext uri="{FF2B5EF4-FFF2-40B4-BE49-F238E27FC236}">
                <a16:creationId xmlns:a16="http://schemas.microsoft.com/office/drawing/2014/main" id="{5E0F13CE-9C3D-EF81-5CE4-F090FE8A6527}"/>
              </a:ext>
            </a:extLst>
          </p:cNvPr>
          <p:cNvSpPr>
            <a:spLocks noGrp="1"/>
          </p:cNvSpPr>
          <p:nvPr>
            <p:ph type="body" idx="1"/>
          </p:nvPr>
        </p:nvSpPr>
        <p:spPr/>
        <p:txBody>
          <a:bodyPr/>
          <a:lstStyle/>
          <a:p>
            <a:endParaRPr lang="en-US"/>
          </a:p>
        </p:txBody>
      </p:sp>
      <p:pic>
        <p:nvPicPr>
          <p:cNvPr id="3" name="Picture 2">
            <a:extLst>
              <a:ext uri="{FF2B5EF4-FFF2-40B4-BE49-F238E27FC236}">
                <a16:creationId xmlns:a16="http://schemas.microsoft.com/office/drawing/2014/main" id="{65A13933-CBED-C5BE-BD6E-F5B8B4138974}"/>
              </a:ext>
            </a:extLst>
          </p:cNvPr>
          <p:cNvPicPr>
            <a:picLocks noChangeAspect="1"/>
          </p:cNvPicPr>
          <p:nvPr/>
        </p:nvPicPr>
        <p:blipFill>
          <a:blip r:embed="rId2"/>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6A608A7A-66E4-7807-E73F-2D8A4E35E578}"/>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74854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446AC-6933-0798-F4A1-4D87DE9CDEF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C25127D-A553-E734-EBC0-4429B5D73142}"/>
              </a:ext>
            </a:extLst>
          </p:cNvPr>
          <p:cNvSpPr>
            <a:spLocks noGrp="1"/>
          </p:cNvSpPr>
          <p:nvPr>
            <p:ph type="title"/>
          </p:nvPr>
        </p:nvSpPr>
        <p:spPr/>
        <p:txBody>
          <a:bodyPr/>
          <a:lstStyle/>
          <a:p>
            <a:r>
              <a:rPr lang="en-US" sz="4800" b="1" dirty="0">
                <a:solidFill>
                  <a:srgbClr val="0082C4"/>
                </a:solidFill>
              </a:rPr>
              <a:t>How People Feel about the Future</a:t>
            </a:r>
            <a:endParaRPr lang="en-US" b="1" dirty="0">
              <a:solidFill>
                <a:srgbClr val="0082C4"/>
              </a:solidFill>
            </a:endParaRPr>
          </a:p>
        </p:txBody>
      </p:sp>
      <p:sp>
        <p:nvSpPr>
          <p:cNvPr id="5" name="Text Placeholder 4">
            <a:extLst>
              <a:ext uri="{FF2B5EF4-FFF2-40B4-BE49-F238E27FC236}">
                <a16:creationId xmlns:a16="http://schemas.microsoft.com/office/drawing/2014/main" id="{F8B75FBB-C2D7-E8E5-3C69-60894F2BB858}"/>
              </a:ext>
            </a:extLst>
          </p:cNvPr>
          <p:cNvSpPr>
            <a:spLocks noGrp="1"/>
          </p:cNvSpPr>
          <p:nvPr>
            <p:ph type="body" idx="1"/>
          </p:nvPr>
        </p:nvSpPr>
        <p:spPr/>
        <p:txBody>
          <a:bodyPr/>
          <a:lstStyle/>
          <a:p>
            <a:endParaRPr lang="en-US"/>
          </a:p>
        </p:txBody>
      </p:sp>
      <p:pic>
        <p:nvPicPr>
          <p:cNvPr id="2" name="Picture 1">
            <a:extLst>
              <a:ext uri="{FF2B5EF4-FFF2-40B4-BE49-F238E27FC236}">
                <a16:creationId xmlns:a16="http://schemas.microsoft.com/office/drawing/2014/main" id="{FF4E8C30-6623-1A83-34B4-C16C17888768}"/>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15CE3114-CBF5-5987-BC6E-9D21FF9B0775}"/>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942283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76362-0F34-48F5-8A14-7A86AEE7B5F0}"/>
              </a:ext>
            </a:extLst>
          </p:cNvPr>
          <p:cNvSpPr>
            <a:spLocks noGrp="1"/>
          </p:cNvSpPr>
          <p:nvPr>
            <p:ph type="ctrTitle" idx="4294967295"/>
          </p:nvPr>
        </p:nvSpPr>
        <p:spPr>
          <a:xfrm>
            <a:off x="381000" y="93663"/>
            <a:ext cx="11141075" cy="1312862"/>
          </a:xfrm>
        </p:spPr>
        <p:txBody>
          <a:bodyPr anchor="ctr">
            <a:noAutofit/>
          </a:bodyPr>
          <a:lstStyle/>
          <a:p>
            <a:pPr algn="l"/>
            <a:r>
              <a:rPr lang="en-US" sz="2000" b="1" dirty="0">
                <a:solidFill>
                  <a:srgbClr val="0082C4"/>
                </a:solidFill>
              </a:rPr>
              <a:t>Adults are split between feeling optimistic and pessimistic about the future of the country and the future for younger generations. </a:t>
            </a:r>
          </a:p>
        </p:txBody>
      </p:sp>
      <p:sp>
        <p:nvSpPr>
          <p:cNvPr id="4" name="TextBox 3">
            <a:extLst>
              <a:ext uri="{FF2B5EF4-FFF2-40B4-BE49-F238E27FC236}">
                <a16:creationId xmlns:a16="http://schemas.microsoft.com/office/drawing/2014/main" id="{69E8F440-4D4E-4AD0-8516-5DDEC8439343}"/>
              </a:ext>
            </a:extLst>
          </p:cNvPr>
          <p:cNvSpPr txBox="1"/>
          <p:nvPr/>
        </p:nvSpPr>
        <p:spPr>
          <a:xfrm>
            <a:off x="335280" y="1409026"/>
            <a:ext cx="11521440" cy="389957"/>
          </a:xfrm>
          <a:prstGeom prst="rect">
            <a:avLst/>
          </a:prstGeom>
          <a:solidFill>
            <a:schemeClr val="bg1">
              <a:lumMod val="85000"/>
            </a:schemeClr>
          </a:solidFill>
        </p:spPr>
        <p:txBody>
          <a:bodyPr wrap="square" rtlCol="0" anchor="ctr">
            <a:noAutofit/>
          </a:bodyPr>
          <a:lstStyle/>
          <a:p>
            <a:pPr algn="ctr"/>
            <a:r>
              <a:rPr lang="en-US" sz="1400" b="1" dirty="0">
                <a:latin typeface="Calibri" panose="020F0502020204030204" pitchFamily="34" charset="0"/>
                <a:ea typeface="Calibri" panose="020F0502020204030204" pitchFamily="34" charset="0"/>
                <a:cs typeface="Calibri" panose="020F0502020204030204" pitchFamily="34" charset="0"/>
              </a:rPr>
              <a:t>On a scale that goes from 0 to 10, where 0 means pessimistic and 10 means optimistic, please rate the following.</a:t>
            </a:r>
            <a:endParaRPr lang="en-US" sz="1200" b="1"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9" name="Chart 8">
            <a:extLst>
              <a:ext uri="{FF2B5EF4-FFF2-40B4-BE49-F238E27FC236}">
                <a16:creationId xmlns:a16="http://schemas.microsoft.com/office/drawing/2014/main" id="{084290CD-2381-32C7-9022-845483D2792B}"/>
              </a:ext>
            </a:extLst>
          </p:cNvPr>
          <p:cNvGraphicFramePr/>
          <p:nvPr>
            <p:extLst>
              <p:ext uri="{D42A27DB-BD31-4B8C-83A1-F6EECF244321}">
                <p14:modId xmlns:p14="http://schemas.microsoft.com/office/powerpoint/2010/main" val="4057428496"/>
              </p:ext>
            </p:extLst>
          </p:nvPr>
        </p:nvGraphicFramePr>
        <p:xfrm>
          <a:off x="481932" y="2437744"/>
          <a:ext cx="8961761" cy="38312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E1DD21EB-C139-DBC4-B3F8-6C524E8438FF}"/>
              </a:ext>
            </a:extLst>
          </p:cNvPr>
          <p:cNvGraphicFramePr>
            <a:graphicFrameLocks noGrp="1"/>
          </p:cNvGraphicFramePr>
          <p:nvPr>
            <p:extLst>
              <p:ext uri="{D42A27DB-BD31-4B8C-83A1-F6EECF244321}">
                <p14:modId xmlns:p14="http://schemas.microsoft.com/office/powerpoint/2010/main" val="3363514552"/>
              </p:ext>
            </p:extLst>
          </p:nvPr>
        </p:nvGraphicFramePr>
        <p:xfrm>
          <a:off x="8957814" y="2007893"/>
          <a:ext cx="2752254" cy="3899250"/>
        </p:xfrm>
        <a:graphic>
          <a:graphicData uri="http://schemas.openxmlformats.org/drawingml/2006/table">
            <a:tbl>
              <a:tblPr firstRow="1" bandRow="1">
                <a:tableStyleId>{5C22544A-7EE6-4342-B048-85BDC9FD1C3A}</a:tableStyleId>
              </a:tblPr>
              <a:tblGrid>
                <a:gridCol w="1376127">
                  <a:extLst>
                    <a:ext uri="{9D8B030D-6E8A-4147-A177-3AD203B41FA5}">
                      <a16:colId xmlns:a16="http://schemas.microsoft.com/office/drawing/2014/main" val="3753130238"/>
                    </a:ext>
                  </a:extLst>
                </a:gridCol>
                <a:gridCol w="1376127">
                  <a:extLst>
                    <a:ext uri="{9D8B030D-6E8A-4147-A177-3AD203B41FA5}">
                      <a16:colId xmlns:a16="http://schemas.microsoft.com/office/drawing/2014/main" val="2004571189"/>
                    </a:ext>
                  </a:extLst>
                </a:gridCol>
              </a:tblGrid>
              <a:tr h="544250">
                <a:tc>
                  <a:txBody>
                    <a:bodyPr/>
                    <a:lstStyle/>
                    <a:p>
                      <a:pPr algn="ct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Mean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Answered 5 or Don’t Know</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86426204"/>
                  </a:ext>
                </a:extLst>
              </a:tr>
              <a:tr h="1129353">
                <a:tc>
                  <a:txBody>
                    <a:bodyPr/>
                    <a:lstStyle/>
                    <a:p>
                      <a:pPr algn="ct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5.2</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20</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98355250"/>
                  </a:ext>
                </a:extLst>
              </a:tr>
              <a:tr h="1946937">
                <a:tc>
                  <a:txBody>
                    <a:bodyPr/>
                    <a:lstStyle/>
                    <a:p>
                      <a:pPr algn="ct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5.1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18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1341616"/>
                  </a:ext>
                </a:extLst>
              </a:tr>
            </a:tbl>
          </a:graphicData>
        </a:graphic>
      </p:graphicFrame>
      <p:pic>
        <p:nvPicPr>
          <p:cNvPr id="5" name="Picture 4">
            <a:extLst>
              <a:ext uri="{FF2B5EF4-FFF2-40B4-BE49-F238E27FC236}">
                <a16:creationId xmlns:a16="http://schemas.microsoft.com/office/drawing/2014/main" id="{A54907FB-1EA5-73D5-AD1C-3C3F16A24635}"/>
              </a:ext>
            </a:extLst>
          </p:cNvPr>
          <p:cNvPicPr>
            <a:picLocks noChangeAspect="1"/>
          </p:cNvPicPr>
          <p:nvPr/>
        </p:nvPicPr>
        <p:blipFill>
          <a:blip r:embed="rId3"/>
          <a:stretch>
            <a:fillRect/>
          </a:stretch>
        </p:blipFill>
        <p:spPr>
          <a:xfrm>
            <a:off x="0" y="6286500"/>
            <a:ext cx="2286000" cy="571500"/>
          </a:xfrm>
          <a:prstGeom prst="rect">
            <a:avLst/>
          </a:prstGeom>
        </p:spPr>
      </p:pic>
      <p:pic>
        <p:nvPicPr>
          <p:cNvPr id="8" name="Picture 7" descr="A blue letter p&#10;&#10;Description automatically generated">
            <a:extLst>
              <a:ext uri="{FF2B5EF4-FFF2-40B4-BE49-F238E27FC236}">
                <a16:creationId xmlns:a16="http://schemas.microsoft.com/office/drawing/2014/main" id="{310D01AE-AB32-79A2-B706-95C2644B76C1}"/>
              </a:ext>
            </a:extLst>
          </p:cNvPr>
          <p:cNvPicPr>
            <a:picLocks noChangeAspect="1"/>
          </p:cNvPicPr>
          <p:nvPr/>
        </p:nvPicPr>
        <p:blipFill>
          <a:blip r:embed="rId4"/>
          <a:stretch>
            <a:fillRect/>
          </a:stretch>
        </p:blipFill>
        <p:spPr>
          <a:xfrm>
            <a:off x="10383981" y="6343650"/>
            <a:ext cx="1787237" cy="457200"/>
          </a:xfrm>
          <a:prstGeom prst="rect">
            <a:avLst/>
          </a:prstGeom>
        </p:spPr>
      </p:pic>
      <p:graphicFrame>
        <p:nvGraphicFramePr>
          <p:cNvPr id="10" name="Table 9">
            <a:extLst>
              <a:ext uri="{FF2B5EF4-FFF2-40B4-BE49-F238E27FC236}">
                <a16:creationId xmlns:a16="http://schemas.microsoft.com/office/drawing/2014/main" id="{5297266E-D15E-555D-6872-3766AE632104}"/>
              </a:ext>
            </a:extLst>
          </p:cNvPr>
          <p:cNvGraphicFramePr>
            <a:graphicFrameLocks noGrp="1"/>
          </p:cNvGraphicFramePr>
          <p:nvPr>
            <p:extLst>
              <p:ext uri="{D42A27DB-BD31-4B8C-83A1-F6EECF244321}">
                <p14:modId xmlns:p14="http://schemas.microsoft.com/office/powerpoint/2010/main" val="2345023840"/>
              </p:ext>
            </p:extLst>
          </p:nvPr>
        </p:nvGraphicFramePr>
        <p:xfrm>
          <a:off x="3028999" y="6241643"/>
          <a:ext cx="6629400" cy="457200"/>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105156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1051560">
                  <a:extLst>
                    <a:ext uri="{9D8B030D-6E8A-4147-A177-3AD203B41FA5}">
                      <a16:colId xmlns:a16="http://schemas.microsoft.com/office/drawing/2014/main" val="20003"/>
                    </a:ext>
                  </a:extLst>
                </a:gridCol>
                <a:gridCol w="274320">
                  <a:extLst>
                    <a:ext uri="{9D8B030D-6E8A-4147-A177-3AD203B41FA5}">
                      <a16:colId xmlns:a16="http://schemas.microsoft.com/office/drawing/2014/main" val="3764542556"/>
                    </a:ext>
                  </a:extLst>
                </a:gridCol>
                <a:gridCol w="1051560">
                  <a:extLst>
                    <a:ext uri="{9D8B030D-6E8A-4147-A177-3AD203B41FA5}">
                      <a16:colId xmlns:a16="http://schemas.microsoft.com/office/drawing/2014/main" val="2006772027"/>
                    </a:ext>
                  </a:extLst>
                </a:gridCol>
                <a:gridCol w="274320">
                  <a:extLst>
                    <a:ext uri="{9D8B030D-6E8A-4147-A177-3AD203B41FA5}">
                      <a16:colId xmlns:a16="http://schemas.microsoft.com/office/drawing/2014/main" val="3797398412"/>
                    </a:ext>
                  </a:extLst>
                </a:gridCol>
                <a:gridCol w="1051560">
                  <a:extLst>
                    <a:ext uri="{9D8B030D-6E8A-4147-A177-3AD203B41FA5}">
                      <a16:colId xmlns:a16="http://schemas.microsoft.com/office/drawing/2014/main" val="2426885338"/>
                    </a:ext>
                  </a:extLst>
                </a:gridCol>
                <a:gridCol w="274320">
                  <a:extLst>
                    <a:ext uri="{9D8B030D-6E8A-4147-A177-3AD203B41FA5}">
                      <a16:colId xmlns:a16="http://schemas.microsoft.com/office/drawing/2014/main" val="2113167026"/>
                    </a:ext>
                  </a:extLst>
                </a:gridCol>
                <a:gridCol w="1051560">
                  <a:extLst>
                    <a:ext uri="{9D8B030D-6E8A-4147-A177-3AD203B41FA5}">
                      <a16:colId xmlns:a16="http://schemas.microsoft.com/office/drawing/2014/main" val="4169727414"/>
                    </a:ext>
                  </a:extLst>
                </a:gridCol>
              </a:tblGrid>
              <a:tr h="0">
                <a:tc>
                  <a:txBody>
                    <a:bodyPr/>
                    <a:lstStyle/>
                    <a:p>
                      <a:endParaRPr lang="en-US" sz="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r>
                        <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rPr>
                        <a:t>0 – Pessimistic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r>
                        <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rPr>
                        <a:t>1-4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r>
                        <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rPr>
                        <a:t>6-7</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r>
                        <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rPr>
                        <a:t>8-9</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r>
                        <a:rPr lang="en-US" sz="1200" b="0" dirty="0">
                          <a:solidFill>
                            <a:schemeClr val="tx1"/>
                          </a:solidFill>
                          <a:latin typeface="Calibri" panose="020F0502020204030204" pitchFamily="34" charset="0"/>
                          <a:ea typeface="Calibri" panose="020F0502020204030204" pitchFamily="34" charset="0"/>
                          <a:cs typeface="Calibri" panose="020F0502020204030204" pitchFamily="34" charset="0"/>
                        </a:rPr>
                        <a:t>10 – Optimistic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38996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46B34-1E8F-70CE-28E1-79F5BA88B0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0ABD7-D6EB-BBBC-ADF7-E0B12162C970}"/>
              </a:ext>
            </a:extLst>
          </p:cNvPr>
          <p:cNvSpPr>
            <a:spLocks noGrp="1"/>
          </p:cNvSpPr>
          <p:nvPr>
            <p:ph type="title"/>
          </p:nvPr>
        </p:nvSpPr>
        <p:spPr>
          <a:xfrm>
            <a:off x="335280" y="200601"/>
            <a:ext cx="11521440" cy="1041479"/>
          </a:xfrm>
        </p:spPr>
        <p:txBody>
          <a:bodyPr>
            <a:noAutofit/>
          </a:bodyPr>
          <a:lstStyle/>
          <a:p>
            <a:r>
              <a:rPr lang="en-US" sz="1400" b="1" dirty="0">
                <a:solidFill>
                  <a:srgbClr val="0082C4"/>
                </a:solidFill>
                <a:latin typeface=""/>
              </a:rPr>
              <a:t>There are significant differences in people’s outlooks about the future of the country driven by gender and age, generation, race, partisanship, and educational attainment. Optimists about the future of the country include younger men and women, Gen Z and Millennials, Black and Latino/a adults, Democrats, college-educated adults, and those who are childless but are planning to have kids in the future. Pessimists include older women, Boomers, white adults, Republicans, and those who do not plan on having children. Older men, Gen X, Independents, non-college-educated adults, parents, and non-parents are split.  </a:t>
            </a:r>
          </a:p>
        </p:txBody>
      </p:sp>
      <p:sp>
        <p:nvSpPr>
          <p:cNvPr id="5" name="Content Placeholder 4">
            <a:extLst>
              <a:ext uri="{FF2B5EF4-FFF2-40B4-BE49-F238E27FC236}">
                <a16:creationId xmlns:a16="http://schemas.microsoft.com/office/drawing/2014/main" id="{C9045A32-7ED4-D41C-C959-735800481A31}"/>
              </a:ext>
            </a:extLst>
          </p:cNvPr>
          <p:cNvSpPr txBox="1">
            <a:spLocks/>
          </p:cNvSpPr>
          <p:nvPr/>
        </p:nvSpPr>
        <p:spPr>
          <a:xfrm>
            <a:off x="246684" y="1600200"/>
            <a:ext cx="5963596" cy="667005"/>
          </a:xfrm>
          <a:prstGeom prst="rect">
            <a:avLst/>
          </a:prstGeom>
          <a:solidFill>
            <a:schemeClr val="bg1">
              <a:lumMod val="85000"/>
            </a:schemeClr>
          </a:solidFill>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a:latin typeface="Calibri" panose="020F0502020204030204" pitchFamily="34" charset="0"/>
                <a:ea typeface="Calibri" panose="020F0502020204030204" pitchFamily="34" charset="0"/>
                <a:cs typeface="Calibri" panose="020F0502020204030204" pitchFamily="34" charset="0"/>
              </a:rPr>
              <a:t>On a scale that goes from 0 to 10, where 0 means pessimistic and 10 means optimistic, please rate the following: </a:t>
            </a:r>
            <a:br>
              <a:rPr lang="en-US" sz="1400" b="1" dirty="0">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How you feel about the future of the country</a:t>
            </a:r>
          </a:p>
        </p:txBody>
      </p:sp>
      <p:graphicFrame>
        <p:nvGraphicFramePr>
          <p:cNvPr id="13" name="Chart 12">
            <a:extLst>
              <a:ext uri="{FF2B5EF4-FFF2-40B4-BE49-F238E27FC236}">
                <a16:creationId xmlns:a16="http://schemas.microsoft.com/office/drawing/2014/main" id="{319F89B4-8767-B525-EFF5-D6B8C2F5A0C2}"/>
              </a:ext>
            </a:extLst>
          </p:cNvPr>
          <p:cNvGraphicFramePr/>
          <p:nvPr>
            <p:extLst>
              <p:ext uri="{D42A27DB-BD31-4B8C-83A1-F6EECF244321}">
                <p14:modId xmlns:p14="http://schemas.microsoft.com/office/powerpoint/2010/main" val="2045885638"/>
              </p:ext>
            </p:extLst>
          </p:nvPr>
        </p:nvGraphicFramePr>
        <p:xfrm>
          <a:off x="132403" y="2286000"/>
          <a:ext cx="6077877"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Table 9">
            <a:extLst>
              <a:ext uri="{FF2B5EF4-FFF2-40B4-BE49-F238E27FC236}">
                <a16:creationId xmlns:a16="http://schemas.microsoft.com/office/drawing/2014/main" id="{2642F4FE-6639-4215-E3B4-4E56906C18A0}"/>
              </a:ext>
            </a:extLst>
          </p:cNvPr>
          <p:cNvGraphicFramePr>
            <a:graphicFrameLocks noGrp="1"/>
          </p:cNvGraphicFramePr>
          <p:nvPr>
            <p:extLst>
              <p:ext uri="{D42A27DB-BD31-4B8C-83A1-F6EECF244321}">
                <p14:modId xmlns:p14="http://schemas.microsoft.com/office/powerpoint/2010/main" val="3655007787"/>
              </p:ext>
            </p:extLst>
          </p:nvPr>
        </p:nvGraphicFramePr>
        <p:xfrm>
          <a:off x="246682" y="2517001"/>
          <a:ext cx="5849317" cy="370840"/>
        </p:xfrm>
        <a:graphic>
          <a:graphicData uri="http://schemas.openxmlformats.org/drawingml/2006/table">
            <a:tbl>
              <a:tblPr firstRow="1" bandRow="1">
                <a:tableStyleId>{5C22544A-7EE6-4342-B048-85BDC9FD1C3A}</a:tableStyleId>
              </a:tblPr>
              <a:tblGrid>
                <a:gridCol w="5849317">
                  <a:extLst>
                    <a:ext uri="{9D8B030D-6E8A-4147-A177-3AD203B41FA5}">
                      <a16:colId xmlns:a16="http://schemas.microsoft.com/office/drawing/2014/main" val="2126156410"/>
                    </a:ext>
                  </a:extLst>
                </a:gridCol>
              </a:tblGrid>
              <a:tr h="370840">
                <a:tc>
                  <a:txBody>
                    <a:bodyPr/>
                    <a:lstStyle/>
                    <a:p>
                      <a:pPr algn="ctr"/>
                      <a:r>
                        <a:rPr lang="en-US" sz="1800" dirty="0">
                          <a:solidFill>
                            <a:schemeClr val="tx1"/>
                          </a:solidFill>
                          <a:latin typeface=""/>
                        </a:rPr>
                        <a:t>Mean Feeling: 5.2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3956676"/>
                  </a:ext>
                </a:extLst>
              </a:tr>
            </a:tbl>
          </a:graphicData>
        </a:graphic>
      </p:graphicFrame>
      <p:graphicFrame>
        <p:nvGraphicFramePr>
          <p:cNvPr id="7" name="Table 6">
            <a:extLst>
              <a:ext uri="{FF2B5EF4-FFF2-40B4-BE49-F238E27FC236}">
                <a16:creationId xmlns:a16="http://schemas.microsoft.com/office/drawing/2014/main" id="{B11CE75E-D9CB-8CF2-C739-E8C4B6A587BE}"/>
              </a:ext>
            </a:extLst>
          </p:cNvPr>
          <p:cNvGraphicFramePr>
            <a:graphicFrameLocks noGrp="1"/>
          </p:cNvGraphicFramePr>
          <p:nvPr>
            <p:extLst>
              <p:ext uri="{D42A27DB-BD31-4B8C-83A1-F6EECF244321}">
                <p14:modId xmlns:p14="http://schemas.microsoft.com/office/powerpoint/2010/main" val="2936536650"/>
              </p:ext>
            </p:extLst>
          </p:nvPr>
        </p:nvGraphicFramePr>
        <p:xfrm>
          <a:off x="6324561" y="1371600"/>
          <a:ext cx="5532159" cy="4846320"/>
        </p:xfrm>
        <a:graphic>
          <a:graphicData uri="http://schemas.openxmlformats.org/drawingml/2006/table">
            <a:tbl>
              <a:tblPr firstRow="1" bandRow="1">
                <a:tableStyleId>{5C22544A-7EE6-4342-B048-85BDC9FD1C3A}</a:tableStyleId>
              </a:tblPr>
              <a:tblGrid>
                <a:gridCol w="2763459">
                  <a:extLst>
                    <a:ext uri="{9D8B030D-6E8A-4147-A177-3AD203B41FA5}">
                      <a16:colId xmlns:a16="http://schemas.microsoft.com/office/drawing/2014/main" val="20000"/>
                    </a:ext>
                  </a:extLst>
                </a:gridCol>
                <a:gridCol w="1384350">
                  <a:extLst>
                    <a:ext uri="{9D8B030D-6E8A-4147-A177-3AD203B41FA5}">
                      <a16:colId xmlns:a16="http://schemas.microsoft.com/office/drawing/2014/main" val="20001"/>
                    </a:ext>
                  </a:extLst>
                </a:gridCol>
                <a:gridCol w="1384350">
                  <a:extLst>
                    <a:ext uri="{9D8B030D-6E8A-4147-A177-3AD203B41FA5}">
                      <a16:colId xmlns:a16="http://schemas.microsoft.com/office/drawing/2014/main" val="20002"/>
                    </a:ext>
                  </a:extLst>
                </a:gridCol>
              </a:tblGrid>
              <a:tr h="365760">
                <a:tc>
                  <a:txBody>
                    <a:bodyPr/>
                    <a:lstStyle/>
                    <a:p>
                      <a:pPr algn="ctr"/>
                      <a:endParaRPr lang="en-US" sz="1200">
                        <a:latin typeface=""/>
                      </a:endParaRPr>
                    </a:p>
                  </a:txBody>
                  <a:tcPr>
                    <a:solidFill>
                      <a:schemeClr val="bg1"/>
                    </a:solidFill>
                  </a:tcPr>
                </a:tc>
                <a:tc>
                  <a:txBody>
                    <a:bodyPr/>
                    <a:lstStyle/>
                    <a:p>
                      <a:pPr algn="ctr"/>
                      <a:r>
                        <a:rPr lang="en-US" sz="1200" dirty="0">
                          <a:latin typeface=""/>
                        </a:rPr>
                        <a:t>6-10 </a:t>
                      </a:r>
                      <a:br>
                        <a:rPr lang="en-US" sz="1200" dirty="0">
                          <a:latin typeface=""/>
                        </a:rPr>
                      </a:br>
                      <a:r>
                        <a:rPr lang="en-US" sz="1200" dirty="0">
                          <a:latin typeface=""/>
                        </a:rPr>
                        <a:t>Optimistic </a:t>
                      </a:r>
                    </a:p>
                  </a:txBody>
                  <a:tcPr anchor="ctr">
                    <a:solidFill>
                      <a:schemeClr val="accent2"/>
                    </a:solidFill>
                  </a:tcPr>
                </a:tc>
                <a:tc>
                  <a:txBody>
                    <a:bodyPr/>
                    <a:lstStyle/>
                    <a:p>
                      <a:pPr algn="ctr"/>
                      <a:r>
                        <a:rPr lang="en-US" sz="1200" dirty="0">
                          <a:latin typeface=""/>
                        </a:rPr>
                        <a:t>0-4 </a:t>
                      </a:r>
                      <a:br>
                        <a:rPr lang="en-US" sz="1200" dirty="0">
                          <a:latin typeface=""/>
                        </a:rPr>
                      </a:br>
                      <a:r>
                        <a:rPr lang="en-US" sz="1200" dirty="0">
                          <a:latin typeface=""/>
                        </a:rPr>
                        <a:t>Pessimistic </a:t>
                      </a:r>
                    </a:p>
                  </a:txBody>
                  <a:tcPr anchor="ctr">
                    <a:solidFill>
                      <a:schemeClr val="accent1"/>
                    </a:solidFill>
                  </a:tcPr>
                </a:tc>
                <a:extLst>
                  <a:ext uri="{0D108BD9-81ED-4DB2-BD59-A6C34878D82A}">
                    <a16:rowId xmlns:a16="http://schemas.microsoft.com/office/drawing/2014/main" val="10000"/>
                  </a:ext>
                </a:extLst>
              </a:tr>
              <a:tr h="219456">
                <a:tc>
                  <a:txBody>
                    <a:bodyPr/>
                    <a:lstStyle/>
                    <a:p>
                      <a:pPr algn="l"/>
                      <a:r>
                        <a:rPr lang="en-US" sz="1200" b="1" dirty="0">
                          <a:latin typeface=""/>
                        </a:rPr>
                        <a:t>Men &lt;50</a:t>
                      </a:r>
                    </a:p>
                  </a:txBody>
                  <a:tcPr marT="0" marB="0" anchor="ctr">
                    <a:solidFill>
                      <a:schemeClr val="bg1">
                        <a:lumMod val="50000"/>
                        <a:alpha val="50000"/>
                      </a:schemeClr>
                    </a:solidFill>
                  </a:tcPr>
                </a:tc>
                <a:tc>
                  <a:txBody>
                    <a:bodyPr/>
                    <a:lstStyle/>
                    <a:p>
                      <a:pPr algn="ctr"/>
                      <a:r>
                        <a:rPr lang="en-US" sz="1200" b="1" u="sng" dirty="0">
                          <a:solidFill>
                            <a:schemeClr val="accent2"/>
                          </a:solidFill>
                          <a:latin typeface=""/>
                        </a:rPr>
                        <a:t>46</a:t>
                      </a:r>
                    </a:p>
                  </a:txBody>
                  <a:tcPr marT="0" marB="0" anchor="ctr">
                    <a:solidFill>
                      <a:schemeClr val="bg1">
                        <a:lumMod val="50000"/>
                        <a:alpha val="50000"/>
                      </a:schemeClr>
                    </a:solidFill>
                  </a:tcPr>
                </a:tc>
                <a:tc>
                  <a:txBody>
                    <a:bodyPr/>
                    <a:lstStyle/>
                    <a:p>
                      <a:pPr algn="ctr"/>
                      <a:r>
                        <a:rPr lang="en-US" sz="1200" b="1" u="none">
                          <a:solidFill>
                            <a:schemeClr val="tx1"/>
                          </a:solidFill>
                          <a:latin typeface=""/>
                        </a:rPr>
                        <a:t>38</a:t>
                      </a:r>
                    </a:p>
                  </a:txBody>
                  <a:tcPr marT="0" marB="0" anchor="ctr">
                    <a:solidFill>
                      <a:schemeClr val="bg1">
                        <a:lumMod val="50000"/>
                        <a:alpha val="50000"/>
                      </a:schemeClr>
                    </a:solidFill>
                  </a:tcPr>
                </a:tc>
                <a:extLst>
                  <a:ext uri="{0D108BD9-81ED-4DB2-BD59-A6C34878D82A}">
                    <a16:rowId xmlns:a16="http://schemas.microsoft.com/office/drawing/2014/main" val="10001"/>
                  </a:ext>
                </a:extLst>
              </a:tr>
              <a:tr h="219456">
                <a:tc>
                  <a:txBody>
                    <a:bodyPr/>
                    <a:lstStyle/>
                    <a:p>
                      <a:pPr algn="l"/>
                      <a:r>
                        <a:rPr lang="en-US" sz="1200" b="1">
                          <a:latin typeface=""/>
                        </a:rPr>
                        <a:t>Women &lt;50</a:t>
                      </a:r>
                    </a:p>
                  </a:txBody>
                  <a:tcPr marT="0" marB="0" anchor="ctr">
                    <a:solidFill>
                      <a:schemeClr val="bg1">
                        <a:lumMod val="50000"/>
                        <a:alpha val="50000"/>
                      </a:schemeClr>
                    </a:solidFill>
                  </a:tcPr>
                </a:tc>
                <a:tc>
                  <a:txBody>
                    <a:bodyPr/>
                    <a:lstStyle/>
                    <a:p>
                      <a:pPr algn="ctr"/>
                      <a:r>
                        <a:rPr lang="en-US" sz="1200" b="1" u="sng" dirty="0">
                          <a:solidFill>
                            <a:schemeClr val="accent2"/>
                          </a:solidFill>
                          <a:latin typeface=""/>
                        </a:rPr>
                        <a:t>43</a:t>
                      </a:r>
                    </a:p>
                  </a:txBody>
                  <a:tcPr marT="0" marB="0" anchor="ctr">
                    <a:solidFill>
                      <a:schemeClr val="bg1">
                        <a:lumMod val="50000"/>
                        <a:alpha val="50000"/>
                      </a:schemeClr>
                    </a:solidFill>
                  </a:tcPr>
                </a:tc>
                <a:tc>
                  <a:txBody>
                    <a:bodyPr/>
                    <a:lstStyle/>
                    <a:p>
                      <a:pPr algn="ctr"/>
                      <a:r>
                        <a:rPr lang="en-US" sz="1200" b="1" u="none" dirty="0">
                          <a:solidFill>
                            <a:schemeClr val="tx1"/>
                          </a:solidFill>
                          <a:latin typeface=""/>
                        </a:rPr>
                        <a:t>35</a:t>
                      </a:r>
                    </a:p>
                  </a:txBody>
                  <a:tcPr marT="0" marB="0" anchor="ctr">
                    <a:solidFill>
                      <a:schemeClr val="bg1">
                        <a:lumMod val="50000"/>
                        <a:alpha val="50000"/>
                      </a:schemeClr>
                    </a:solidFill>
                  </a:tcPr>
                </a:tc>
                <a:extLst>
                  <a:ext uri="{0D108BD9-81ED-4DB2-BD59-A6C34878D82A}">
                    <a16:rowId xmlns:a16="http://schemas.microsoft.com/office/drawing/2014/main" val="10002"/>
                  </a:ext>
                </a:extLst>
              </a:tr>
              <a:tr h="219456">
                <a:tc>
                  <a:txBody>
                    <a:bodyPr/>
                    <a:lstStyle/>
                    <a:p>
                      <a:pPr algn="l"/>
                      <a:r>
                        <a:rPr lang="en-US" sz="1200" b="1" dirty="0">
                          <a:latin typeface=""/>
                        </a:rPr>
                        <a:t>Men 50+</a:t>
                      </a:r>
                    </a:p>
                  </a:txBody>
                  <a:tcPr marT="0" marB="0" anchor="ctr">
                    <a:solidFill>
                      <a:srgbClr val="BFBFBF"/>
                    </a:solidFill>
                  </a:tcPr>
                </a:tc>
                <a:tc>
                  <a:txBody>
                    <a:bodyPr/>
                    <a:lstStyle/>
                    <a:p>
                      <a:pPr algn="ctr"/>
                      <a:r>
                        <a:rPr lang="en-US" sz="1200" b="1" u="none">
                          <a:solidFill>
                            <a:schemeClr val="tx1"/>
                          </a:solidFill>
                          <a:latin typeface=""/>
                        </a:rPr>
                        <a:t>41</a:t>
                      </a:r>
                    </a:p>
                  </a:txBody>
                  <a:tcPr marT="0" marB="0" anchor="ctr">
                    <a:solidFill>
                      <a:srgbClr val="BFBFBF"/>
                    </a:solidFill>
                  </a:tcPr>
                </a:tc>
                <a:tc>
                  <a:txBody>
                    <a:bodyPr/>
                    <a:lstStyle/>
                    <a:p>
                      <a:pPr algn="ctr"/>
                      <a:r>
                        <a:rPr lang="en-US" sz="1200" b="1" u="none">
                          <a:solidFill>
                            <a:schemeClr val="tx1"/>
                          </a:solidFill>
                          <a:latin typeface=""/>
                        </a:rPr>
                        <a:t>40</a:t>
                      </a:r>
                    </a:p>
                  </a:txBody>
                  <a:tcPr marT="0" marB="0" anchor="ctr">
                    <a:solidFill>
                      <a:srgbClr val="BFBFBF"/>
                    </a:solidFill>
                  </a:tcPr>
                </a:tc>
                <a:extLst>
                  <a:ext uri="{0D108BD9-81ED-4DB2-BD59-A6C34878D82A}">
                    <a16:rowId xmlns:a16="http://schemas.microsoft.com/office/drawing/2014/main" val="686409920"/>
                  </a:ext>
                </a:extLst>
              </a:tr>
              <a:tr h="219456">
                <a:tc>
                  <a:txBody>
                    <a:bodyPr/>
                    <a:lstStyle/>
                    <a:p>
                      <a:pPr algn="l"/>
                      <a:r>
                        <a:rPr lang="en-US" sz="1200" b="1" dirty="0">
                          <a:latin typeface=""/>
                        </a:rPr>
                        <a:t>Women 50+</a:t>
                      </a:r>
                    </a:p>
                  </a:txBody>
                  <a:tcPr marT="0" marB="0" anchor="ctr">
                    <a:solidFill>
                      <a:srgbClr val="BFBFBF"/>
                    </a:solidFill>
                  </a:tcPr>
                </a:tc>
                <a:tc>
                  <a:txBody>
                    <a:bodyPr/>
                    <a:lstStyle/>
                    <a:p>
                      <a:pPr algn="ctr"/>
                      <a:r>
                        <a:rPr lang="en-US" sz="1200" b="1" u="none">
                          <a:solidFill>
                            <a:schemeClr val="tx1"/>
                          </a:solidFill>
                          <a:latin typeface=""/>
                        </a:rPr>
                        <a:t>35</a:t>
                      </a:r>
                    </a:p>
                  </a:txBody>
                  <a:tcPr marT="0" marB="0" anchor="ctr">
                    <a:solidFill>
                      <a:srgbClr val="BFBFBF"/>
                    </a:solidFill>
                  </a:tcPr>
                </a:tc>
                <a:tc>
                  <a:txBody>
                    <a:bodyPr/>
                    <a:lstStyle/>
                    <a:p>
                      <a:pPr algn="ctr"/>
                      <a:r>
                        <a:rPr lang="en-US" sz="1200" b="1" u="sng" dirty="0">
                          <a:solidFill>
                            <a:schemeClr val="accent1"/>
                          </a:solidFill>
                          <a:latin typeface=""/>
                        </a:rPr>
                        <a:t>44</a:t>
                      </a:r>
                    </a:p>
                  </a:txBody>
                  <a:tcPr marT="0" marB="0" anchor="ctr">
                    <a:solidFill>
                      <a:srgbClr val="BFBFBF"/>
                    </a:solidFill>
                  </a:tcPr>
                </a:tc>
                <a:extLst>
                  <a:ext uri="{0D108BD9-81ED-4DB2-BD59-A6C34878D82A}">
                    <a16:rowId xmlns:a16="http://schemas.microsoft.com/office/drawing/2014/main" val="2421609324"/>
                  </a:ext>
                </a:extLst>
              </a:tr>
              <a:tr h="219456">
                <a:tc>
                  <a:txBody>
                    <a:bodyPr/>
                    <a:lstStyle/>
                    <a:p>
                      <a:pPr algn="l"/>
                      <a:r>
                        <a:rPr lang="en-US" sz="1200" b="1" dirty="0">
                          <a:latin typeface=""/>
                        </a:rPr>
                        <a:t>Gen Z</a:t>
                      </a:r>
                    </a:p>
                  </a:txBody>
                  <a:tcPr marT="0" marB="0" anchor="ctr">
                    <a:solidFill>
                      <a:srgbClr val="DFDFDF"/>
                    </a:solidFill>
                  </a:tcPr>
                </a:tc>
                <a:tc>
                  <a:txBody>
                    <a:bodyPr/>
                    <a:lstStyle/>
                    <a:p>
                      <a:pPr algn="ctr"/>
                      <a:r>
                        <a:rPr lang="en-US" sz="1200" b="1" u="sng" dirty="0">
                          <a:solidFill>
                            <a:schemeClr val="accent2"/>
                          </a:solidFill>
                          <a:latin typeface=""/>
                        </a:rPr>
                        <a:t>44</a:t>
                      </a:r>
                    </a:p>
                  </a:txBody>
                  <a:tcPr marT="0" marB="0" anchor="ctr">
                    <a:solidFill>
                      <a:srgbClr val="DFDFDF"/>
                    </a:solidFill>
                  </a:tcPr>
                </a:tc>
                <a:tc>
                  <a:txBody>
                    <a:bodyPr/>
                    <a:lstStyle/>
                    <a:p>
                      <a:pPr algn="ctr"/>
                      <a:r>
                        <a:rPr lang="en-US" sz="1200" b="1" u="none">
                          <a:solidFill>
                            <a:schemeClr val="tx1"/>
                          </a:solidFill>
                          <a:latin typeface=""/>
                        </a:rPr>
                        <a:t>38</a:t>
                      </a:r>
                    </a:p>
                  </a:txBody>
                  <a:tcPr marT="0" marB="0" anchor="ctr">
                    <a:solidFill>
                      <a:srgbClr val="DFDFDF"/>
                    </a:solidFill>
                  </a:tcPr>
                </a:tc>
                <a:extLst>
                  <a:ext uri="{0D108BD9-81ED-4DB2-BD59-A6C34878D82A}">
                    <a16:rowId xmlns:a16="http://schemas.microsoft.com/office/drawing/2014/main" val="10003"/>
                  </a:ext>
                </a:extLst>
              </a:tr>
              <a:tr h="219456">
                <a:tc>
                  <a:txBody>
                    <a:bodyPr/>
                    <a:lstStyle/>
                    <a:p>
                      <a:pPr algn="l"/>
                      <a:r>
                        <a:rPr lang="en-US" sz="1200" b="1" dirty="0">
                          <a:latin typeface=""/>
                        </a:rPr>
                        <a:t>Millennial </a:t>
                      </a:r>
                    </a:p>
                  </a:txBody>
                  <a:tcPr marT="0" marB="0" anchor="ctr">
                    <a:solidFill>
                      <a:srgbClr val="DFDFDF"/>
                    </a:solidFill>
                  </a:tcPr>
                </a:tc>
                <a:tc>
                  <a:txBody>
                    <a:bodyPr/>
                    <a:lstStyle/>
                    <a:p>
                      <a:pPr algn="ctr"/>
                      <a:r>
                        <a:rPr lang="en-US" sz="1200" b="1" u="sng" dirty="0">
                          <a:solidFill>
                            <a:schemeClr val="accent2"/>
                          </a:solidFill>
                          <a:latin typeface=""/>
                        </a:rPr>
                        <a:t>46</a:t>
                      </a:r>
                    </a:p>
                  </a:txBody>
                  <a:tcPr marT="0" marB="0" anchor="ctr">
                    <a:solidFill>
                      <a:srgbClr val="DFDFDF"/>
                    </a:solidFill>
                  </a:tcPr>
                </a:tc>
                <a:tc>
                  <a:txBody>
                    <a:bodyPr/>
                    <a:lstStyle/>
                    <a:p>
                      <a:pPr algn="ctr"/>
                      <a:r>
                        <a:rPr lang="en-US" sz="1200" b="1" u="none">
                          <a:solidFill>
                            <a:schemeClr val="tx1"/>
                          </a:solidFill>
                          <a:latin typeface=""/>
                        </a:rPr>
                        <a:t>35</a:t>
                      </a:r>
                    </a:p>
                  </a:txBody>
                  <a:tcPr marT="0" marB="0" anchor="ctr">
                    <a:solidFill>
                      <a:srgbClr val="DFDFDF"/>
                    </a:solidFill>
                  </a:tcPr>
                </a:tc>
                <a:extLst>
                  <a:ext uri="{0D108BD9-81ED-4DB2-BD59-A6C34878D82A}">
                    <a16:rowId xmlns:a16="http://schemas.microsoft.com/office/drawing/2014/main" val="2121571021"/>
                  </a:ext>
                </a:extLst>
              </a:tr>
              <a:tr h="219456">
                <a:tc>
                  <a:txBody>
                    <a:bodyPr/>
                    <a:lstStyle/>
                    <a:p>
                      <a:pPr algn="l"/>
                      <a:r>
                        <a:rPr lang="en-US" sz="1200" b="1" dirty="0">
                          <a:latin typeface=""/>
                        </a:rPr>
                        <a:t>Gen X</a:t>
                      </a:r>
                    </a:p>
                  </a:txBody>
                  <a:tcPr marT="0" marB="0" anchor="ctr">
                    <a:solidFill>
                      <a:schemeClr val="bg1">
                        <a:lumMod val="50000"/>
                        <a:alpha val="25000"/>
                      </a:schemeClr>
                    </a:solidFill>
                  </a:tcPr>
                </a:tc>
                <a:tc>
                  <a:txBody>
                    <a:bodyPr/>
                    <a:lstStyle/>
                    <a:p>
                      <a:pPr algn="ctr"/>
                      <a:r>
                        <a:rPr lang="en-US" sz="1200" b="1" u="none">
                          <a:solidFill>
                            <a:schemeClr val="tx1"/>
                          </a:solidFill>
                          <a:latin typeface=""/>
                        </a:rPr>
                        <a:t>38</a:t>
                      </a:r>
                    </a:p>
                  </a:txBody>
                  <a:tcPr marT="0" marB="0" anchor="ctr">
                    <a:solidFill>
                      <a:schemeClr val="bg1">
                        <a:lumMod val="50000"/>
                        <a:alpha val="25000"/>
                      </a:schemeClr>
                    </a:solidFill>
                  </a:tcPr>
                </a:tc>
                <a:tc>
                  <a:txBody>
                    <a:bodyPr/>
                    <a:lstStyle/>
                    <a:p>
                      <a:pPr algn="ctr"/>
                      <a:r>
                        <a:rPr lang="en-US" sz="1200" b="1" u="none">
                          <a:solidFill>
                            <a:schemeClr val="tx1"/>
                          </a:solidFill>
                          <a:latin typeface=""/>
                        </a:rPr>
                        <a:t>41</a:t>
                      </a:r>
                    </a:p>
                  </a:txBody>
                  <a:tcPr marT="0" marB="0" anchor="ctr">
                    <a:solidFill>
                      <a:schemeClr val="bg1">
                        <a:lumMod val="50000"/>
                        <a:alpha val="25000"/>
                      </a:schemeClr>
                    </a:solidFill>
                  </a:tcPr>
                </a:tc>
                <a:extLst>
                  <a:ext uri="{0D108BD9-81ED-4DB2-BD59-A6C34878D82A}">
                    <a16:rowId xmlns:a16="http://schemas.microsoft.com/office/drawing/2014/main" val="2504612229"/>
                  </a:ext>
                </a:extLst>
              </a:tr>
              <a:tr h="219456">
                <a:tc>
                  <a:txBody>
                    <a:bodyPr/>
                    <a:lstStyle/>
                    <a:p>
                      <a:pPr algn="l"/>
                      <a:r>
                        <a:rPr lang="en-US" sz="1200" b="1" dirty="0">
                          <a:latin typeface=""/>
                        </a:rPr>
                        <a:t>Boomer</a:t>
                      </a:r>
                    </a:p>
                  </a:txBody>
                  <a:tcPr marT="0" marB="0" anchor="ctr">
                    <a:solidFill>
                      <a:schemeClr val="bg1">
                        <a:lumMod val="50000"/>
                        <a:alpha val="25000"/>
                      </a:schemeClr>
                    </a:solidFill>
                  </a:tcPr>
                </a:tc>
                <a:tc>
                  <a:txBody>
                    <a:bodyPr/>
                    <a:lstStyle/>
                    <a:p>
                      <a:pPr algn="ctr"/>
                      <a:r>
                        <a:rPr lang="en-US" sz="1200" b="1" u="none">
                          <a:solidFill>
                            <a:schemeClr val="tx1"/>
                          </a:solidFill>
                          <a:latin typeface=""/>
                        </a:rPr>
                        <a:t>36</a:t>
                      </a:r>
                    </a:p>
                  </a:txBody>
                  <a:tcPr marT="0" marB="0" anchor="ctr">
                    <a:solidFill>
                      <a:schemeClr val="bg1">
                        <a:lumMod val="50000"/>
                        <a:alpha val="25000"/>
                      </a:schemeClr>
                    </a:solidFill>
                  </a:tcPr>
                </a:tc>
                <a:tc>
                  <a:txBody>
                    <a:bodyPr/>
                    <a:lstStyle/>
                    <a:p>
                      <a:pPr algn="ctr"/>
                      <a:r>
                        <a:rPr lang="en-US" sz="1200" b="1" u="sng" dirty="0">
                          <a:solidFill>
                            <a:schemeClr val="accent1"/>
                          </a:solidFill>
                          <a:latin typeface=""/>
                        </a:rPr>
                        <a:t>45</a:t>
                      </a:r>
                    </a:p>
                  </a:txBody>
                  <a:tcPr marT="0" marB="0" anchor="ctr">
                    <a:solidFill>
                      <a:schemeClr val="bg1">
                        <a:lumMod val="50000"/>
                        <a:alpha val="25000"/>
                      </a:schemeClr>
                    </a:solidFill>
                  </a:tcPr>
                </a:tc>
                <a:extLst>
                  <a:ext uri="{0D108BD9-81ED-4DB2-BD59-A6C34878D82A}">
                    <a16:rowId xmlns:a16="http://schemas.microsoft.com/office/drawing/2014/main" val="1146477102"/>
                  </a:ext>
                </a:extLst>
              </a:tr>
              <a:tr h="219456">
                <a:tc>
                  <a:txBody>
                    <a:bodyPr/>
                    <a:lstStyle/>
                    <a:p>
                      <a:pPr algn="l"/>
                      <a:r>
                        <a:rPr lang="en-US" sz="1200" b="1" dirty="0">
                          <a:latin typeface=""/>
                        </a:rPr>
                        <a:t>White</a:t>
                      </a:r>
                    </a:p>
                  </a:txBody>
                  <a:tcPr marT="0" marB="0" anchor="ctr">
                    <a:solidFill>
                      <a:srgbClr val="BFBFBF"/>
                    </a:solidFill>
                  </a:tcPr>
                </a:tc>
                <a:tc>
                  <a:txBody>
                    <a:bodyPr/>
                    <a:lstStyle/>
                    <a:p>
                      <a:pPr algn="ctr"/>
                      <a:r>
                        <a:rPr lang="en-US" sz="1200" b="1" u="none">
                          <a:solidFill>
                            <a:schemeClr val="tx1"/>
                          </a:solidFill>
                          <a:latin typeface=""/>
                        </a:rPr>
                        <a:t>35</a:t>
                      </a:r>
                    </a:p>
                  </a:txBody>
                  <a:tcPr marT="0" marB="0" anchor="ctr">
                    <a:solidFill>
                      <a:srgbClr val="BFBFBF"/>
                    </a:solidFill>
                  </a:tcPr>
                </a:tc>
                <a:tc>
                  <a:txBody>
                    <a:bodyPr/>
                    <a:lstStyle/>
                    <a:p>
                      <a:pPr algn="ctr"/>
                      <a:r>
                        <a:rPr lang="en-US" sz="1200" b="1" u="sng" dirty="0">
                          <a:solidFill>
                            <a:schemeClr val="accent1"/>
                          </a:solidFill>
                          <a:latin typeface=""/>
                        </a:rPr>
                        <a:t>45</a:t>
                      </a:r>
                    </a:p>
                  </a:txBody>
                  <a:tcPr marT="0" marB="0" anchor="ctr">
                    <a:solidFill>
                      <a:srgbClr val="BFBFBF"/>
                    </a:solidFill>
                  </a:tcPr>
                </a:tc>
                <a:extLst>
                  <a:ext uri="{0D108BD9-81ED-4DB2-BD59-A6C34878D82A}">
                    <a16:rowId xmlns:a16="http://schemas.microsoft.com/office/drawing/2014/main" val="417973288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
                          <a:ea typeface="+mn-ea"/>
                          <a:cs typeface="+mn-cs"/>
                        </a:rPr>
                        <a:t>Black</a:t>
                      </a:r>
                    </a:p>
                  </a:txBody>
                  <a:tcPr marT="0" marB="0" anchor="ctr">
                    <a:solidFill>
                      <a:srgbClr val="BFBFBF"/>
                    </a:solidFill>
                  </a:tcPr>
                </a:tc>
                <a:tc>
                  <a:txBody>
                    <a:bodyPr/>
                    <a:lstStyle/>
                    <a:p>
                      <a:pPr algn="ctr"/>
                      <a:r>
                        <a:rPr lang="en-US" sz="1200" b="1" u="sng" dirty="0">
                          <a:solidFill>
                            <a:schemeClr val="accent2"/>
                          </a:solidFill>
                          <a:latin typeface=""/>
                        </a:rPr>
                        <a:t>56</a:t>
                      </a:r>
                    </a:p>
                  </a:txBody>
                  <a:tcPr marT="0" marB="0" anchor="ctr">
                    <a:solidFill>
                      <a:srgbClr val="BFBFBF"/>
                    </a:solidFill>
                  </a:tcPr>
                </a:tc>
                <a:tc>
                  <a:txBody>
                    <a:bodyPr/>
                    <a:lstStyle/>
                    <a:p>
                      <a:pPr algn="ctr"/>
                      <a:r>
                        <a:rPr lang="en-US" sz="1200" b="1" u="none">
                          <a:solidFill>
                            <a:schemeClr val="tx1"/>
                          </a:solidFill>
                          <a:latin typeface=""/>
                        </a:rPr>
                        <a:t>27</a:t>
                      </a:r>
                    </a:p>
                  </a:txBody>
                  <a:tcPr marT="0" marB="0" anchor="ctr">
                    <a:solidFill>
                      <a:srgbClr val="BFBFBF"/>
                    </a:solidFill>
                  </a:tcPr>
                </a:tc>
                <a:extLst>
                  <a:ext uri="{0D108BD9-81ED-4DB2-BD59-A6C34878D82A}">
                    <a16:rowId xmlns:a16="http://schemas.microsoft.com/office/drawing/2014/main" val="4216334098"/>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
                          <a:ea typeface="+mn-ea"/>
                          <a:cs typeface="+mn-cs"/>
                        </a:rPr>
                        <a:t>Latino/a</a:t>
                      </a:r>
                    </a:p>
                  </a:txBody>
                  <a:tcPr marT="0" marB="0" anchor="ctr">
                    <a:solidFill>
                      <a:srgbClr val="BFBFBF"/>
                    </a:solidFill>
                  </a:tcPr>
                </a:tc>
                <a:tc>
                  <a:txBody>
                    <a:bodyPr/>
                    <a:lstStyle/>
                    <a:p>
                      <a:pPr algn="ctr"/>
                      <a:r>
                        <a:rPr lang="en-US" sz="1200" b="1" u="sng" dirty="0">
                          <a:solidFill>
                            <a:schemeClr val="accent2"/>
                          </a:solidFill>
                          <a:latin typeface=""/>
                        </a:rPr>
                        <a:t>51</a:t>
                      </a:r>
                    </a:p>
                  </a:txBody>
                  <a:tcPr marT="0" marB="0" anchor="ctr">
                    <a:solidFill>
                      <a:srgbClr val="BFBFBF"/>
                    </a:solidFill>
                  </a:tcPr>
                </a:tc>
                <a:tc>
                  <a:txBody>
                    <a:bodyPr/>
                    <a:lstStyle/>
                    <a:p>
                      <a:pPr algn="ctr"/>
                      <a:r>
                        <a:rPr lang="en-US" sz="1200" b="1" u="none">
                          <a:solidFill>
                            <a:schemeClr val="tx1"/>
                          </a:solidFill>
                          <a:latin typeface=""/>
                        </a:rPr>
                        <a:t>29</a:t>
                      </a:r>
                    </a:p>
                  </a:txBody>
                  <a:tcPr marT="0" marB="0" anchor="ctr">
                    <a:solidFill>
                      <a:srgbClr val="BFBFBF"/>
                    </a:solidFill>
                  </a:tcPr>
                </a:tc>
                <a:extLst>
                  <a:ext uri="{0D108BD9-81ED-4DB2-BD59-A6C34878D82A}">
                    <a16:rowId xmlns:a16="http://schemas.microsoft.com/office/drawing/2014/main" val="2106399764"/>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
                          <a:ea typeface="+mn-ea"/>
                          <a:cs typeface="+mn-cs"/>
                        </a:rPr>
                        <a:t>Democrats</a:t>
                      </a:r>
                    </a:p>
                  </a:txBody>
                  <a:tcPr marT="0" marB="0" anchor="ctr">
                    <a:solidFill>
                      <a:srgbClr val="DFDFDF"/>
                    </a:solidFill>
                  </a:tcPr>
                </a:tc>
                <a:tc>
                  <a:txBody>
                    <a:bodyPr/>
                    <a:lstStyle/>
                    <a:p>
                      <a:pPr algn="ctr"/>
                      <a:r>
                        <a:rPr lang="en-US" sz="1200" b="1" u="sng" dirty="0">
                          <a:solidFill>
                            <a:schemeClr val="accent2"/>
                          </a:solidFill>
                          <a:latin typeface=""/>
                        </a:rPr>
                        <a:t>59</a:t>
                      </a:r>
                    </a:p>
                  </a:txBody>
                  <a:tcPr marT="0" marB="0" anchor="ctr">
                    <a:solidFill>
                      <a:srgbClr val="DFDFDF"/>
                    </a:solidFill>
                  </a:tcPr>
                </a:tc>
                <a:tc>
                  <a:txBody>
                    <a:bodyPr/>
                    <a:lstStyle/>
                    <a:p>
                      <a:pPr algn="ctr"/>
                      <a:r>
                        <a:rPr lang="en-US" sz="1200" b="1" u="none">
                          <a:solidFill>
                            <a:schemeClr val="tx1"/>
                          </a:solidFill>
                          <a:latin typeface=""/>
                        </a:rPr>
                        <a:t>24</a:t>
                      </a:r>
                    </a:p>
                  </a:txBody>
                  <a:tcPr marT="0" marB="0" anchor="ctr">
                    <a:solidFill>
                      <a:srgbClr val="DFDFDF"/>
                    </a:solidFill>
                  </a:tcPr>
                </a:tc>
                <a:extLst>
                  <a:ext uri="{0D108BD9-81ED-4DB2-BD59-A6C34878D82A}">
                    <a16:rowId xmlns:a16="http://schemas.microsoft.com/office/drawing/2014/main" val="2601466070"/>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
                          <a:ea typeface="+mn-ea"/>
                          <a:cs typeface="+mn-cs"/>
                        </a:rPr>
                        <a:t>Independents</a:t>
                      </a:r>
                    </a:p>
                  </a:txBody>
                  <a:tcPr marT="0" marB="0" anchor="ctr">
                    <a:solidFill>
                      <a:srgbClr val="DFDFDF"/>
                    </a:solidFill>
                  </a:tcPr>
                </a:tc>
                <a:tc>
                  <a:txBody>
                    <a:bodyPr/>
                    <a:lstStyle/>
                    <a:p>
                      <a:pPr algn="ctr"/>
                      <a:r>
                        <a:rPr lang="en-US" sz="1200" b="1" u="none" dirty="0">
                          <a:solidFill>
                            <a:schemeClr val="tx1"/>
                          </a:solidFill>
                          <a:latin typeface=""/>
                        </a:rPr>
                        <a:t>39</a:t>
                      </a:r>
                    </a:p>
                  </a:txBody>
                  <a:tcPr marT="0" marB="0" anchor="ctr">
                    <a:solidFill>
                      <a:srgbClr val="DFDFDF"/>
                    </a:solidFill>
                  </a:tcPr>
                </a:tc>
                <a:tc>
                  <a:txBody>
                    <a:bodyPr/>
                    <a:lstStyle/>
                    <a:p>
                      <a:pPr algn="ctr"/>
                      <a:r>
                        <a:rPr lang="en-US" sz="1200" b="1">
                          <a:latin typeface=""/>
                        </a:rPr>
                        <a:t>40</a:t>
                      </a:r>
                    </a:p>
                  </a:txBody>
                  <a:tcPr marT="0" marB="0" anchor="ctr">
                    <a:solidFill>
                      <a:srgbClr val="DFDFDF"/>
                    </a:solidFill>
                  </a:tcPr>
                </a:tc>
                <a:extLst>
                  <a:ext uri="{0D108BD9-81ED-4DB2-BD59-A6C34878D82A}">
                    <a16:rowId xmlns:a16="http://schemas.microsoft.com/office/drawing/2014/main" val="336107890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Republicans</a:t>
                      </a:r>
                    </a:p>
                  </a:txBody>
                  <a:tcPr marT="0" marB="0" anchor="ctr">
                    <a:solidFill>
                      <a:srgbClr val="DFDFDF"/>
                    </a:solidFill>
                  </a:tcPr>
                </a:tc>
                <a:tc>
                  <a:txBody>
                    <a:bodyPr/>
                    <a:lstStyle/>
                    <a:p>
                      <a:pPr algn="ctr"/>
                      <a:r>
                        <a:rPr lang="en-US" sz="1200" b="1" u="none" dirty="0">
                          <a:solidFill>
                            <a:schemeClr val="tx1"/>
                          </a:solidFill>
                          <a:latin typeface=""/>
                        </a:rPr>
                        <a:t>25</a:t>
                      </a:r>
                    </a:p>
                  </a:txBody>
                  <a:tcPr marT="0" marB="0" anchor="ctr">
                    <a:solidFill>
                      <a:srgbClr val="DFDFDF"/>
                    </a:solidFill>
                  </a:tcPr>
                </a:tc>
                <a:tc>
                  <a:txBody>
                    <a:bodyPr/>
                    <a:lstStyle/>
                    <a:p>
                      <a:pPr algn="ctr"/>
                      <a:r>
                        <a:rPr lang="en-US" sz="1200" b="1" u="sng" dirty="0">
                          <a:solidFill>
                            <a:schemeClr val="accent1"/>
                          </a:solidFill>
                          <a:latin typeface=""/>
                        </a:rPr>
                        <a:t>55</a:t>
                      </a:r>
                    </a:p>
                  </a:txBody>
                  <a:tcPr marT="0" marB="0" anchor="ctr">
                    <a:solidFill>
                      <a:srgbClr val="DFDFDF"/>
                    </a:solidFill>
                  </a:tcPr>
                </a:tc>
                <a:extLst>
                  <a:ext uri="{0D108BD9-81ED-4DB2-BD59-A6C34878D82A}">
                    <a16:rowId xmlns:a16="http://schemas.microsoft.com/office/drawing/2014/main" val="116970990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Non-college-educated</a:t>
                      </a:r>
                    </a:p>
                  </a:txBody>
                  <a:tcPr marT="0" marB="0" anchor="ctr">
                    <a:solidFill>
                      <a:srgbClr val="BFBFBF"/>
                    </a:solidFill>
                  </a:tcPr>
                </a:tc>
                <a:tc>
                  <a:txBody>
                    <a:bodyPr/>
                    <a:lstStyle/>
                    <a:p>
                      <a:pPr algn="ctr"/>
                      <a:r>
                        <a:rPr lang="en-US" sz="1200" b="1" u="none" dirty="0">
                          <a:solidFill>
                            <a:schemeClr val="tx1"/>
                          </a:solidFill>
                          <a:latin typeface=""/>
                        </a:rPr>
                        <a:t>39</a:t>
                      </a:r>
                    </a:p>
                  </a:txBody>
                  <a:tcPr marT="0" marB="0" anchor="ctr">
                    <a:solidFill>
                      <a:srgbClr val="BFBFBF"/>
                    </a:solidFill>
                  </a:tcPr>
                </a:tc>
                <a:tc>
                  <a:txBody>
                    <a:bodyPr/>
                    <a:lstStyle/>
                    <a:p>
                      <a:pPr algn="ctr"/>
                      <a:r>
                        <a:rPr lang="en-US" sz="1200" b="1" dirty="0">
                          <a:latin typeface=""/>
                        </a:rPr>
                        <a:t>40</a:t>
                      </a:r>
                    </a:p>
                  </a:txBody>
                  <a:tcPr marT="0" marB="0" anchor="ctr">
                    <a:solidFill>
                      <a:srgbClr val="BFBFBF"/>
                    </a:solidFill>
                  </a:tcPr>
                </a:tc>
                <a:extLst>
                  <a:ext uri="{0D108BD9-81ED-4DB2-BD59-A6C34878D82A}">
                    <a16:rowId xmlns:a16="http://schemas.microsoft.com/office/drawing/2014/main" val="19980417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College-educated</a:t>
                      </a:r>
                    </a:p>
                  </a:txBody>
                  <a:tcPr marT="0" marB="0" anchor="ctr">
                    <a:solidFill>
                      <a:srgbClr val="BFBFBF"/>
                    </a:solidFill>
                  </a:tcPr>
                </a:tc>
                <a:tc>
                  <a:txBody>
                    <a:bodyPr/>
                    <a:lstStyle/>
                    <a:p>
                      <a:pPr algn="ctr"/>
                      <a:r>
                        <a:rPr lang="en-US" sz="1200" b="1" u="sng" dirty="0">
                          <a:solidFill>
                            <a:schemeClr val="accent2"/>
                          </a:solidFill>
                          <a:latin typeface=""/>
                        </a:rPr>
                        <a:t>45</a:t>
                      </a:r>
                    </a:p>
                  </a:txBody>
                  <a:tcPr marT="0" marB="0" anchor="ctr">
                    <a:solidFill>
                      <a:srgbClr val="BFBFBF"/>
                    </a:solidFill>
                  </a:tcPr>
                </a:tc>
                <a:tc>
                  <a:txBody>
                    <a:bodyPr/>
                    <a:lstStyle/>
                    <a:p>
                      <a:pPr algn="ctr"/>
                      <a:r>
                        <a:rPr lang="en-US" sz="1200" b="1" dirty="0">
                          <a:latin typeface=""/>
                        </a:rPr>
                        <a:t>37</a:t>
                      </a:r>
                    </a:p>
                  </a:txBody>
                  <a:tcPr marT="0" marB="0" anchor="ctr">
                    <a:solidFill>
                      <a:srgbClr val="BFBFBF"/>
                    </a:solidFill>
                  </a:tcPr>
                </a:tc>
                <a:extLst>
                  <a:ext uri="{0D108BD9-81ED-4DB2-BD59-A6C34878D82A}">
                    <a16:rowId xmlns:a16="http://schemas.microsoft.com/office/drawing/2014/main" val="1609941140"/>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Parents</a:t>
                      </a:r>
                    </a:p>
                  </a:txBody>
                  <a:tcPr marT="0" marB="0" anchor="ctr">
                    <a:solidFill>
                      <a:srgbClr val="DFDFDF"/>
                    </a:solidFill>
                  </a:tcPr>
                </a:tc>
                <a:tc>
                  <a:txBody>
                    <a:bodyPr/>
                    <a:lstStyle/>
                    <a:p>
                      <a:pPr algn="ctr"/>
                      <a:r>
                        <a:rPr lang="en-US" sz="1200" b="1" u="none" dirty="0">
                          <a:solidFill>
                            <a:schemeClr val="tx1"/>
                          </a:solidFill>
                          <a:latin typeface=""/>
                        </a:rPr>
                        <a:t>42</a:t>
                      </a:r>
                    </a:p>
                  </a:txBody>
                  <a:tcPr marT="0" marB="0" anchor="ctr">
                    <a:solidFill>
                      <a:srgbClr val="DFDFDF"/>
                    </a:solidFill>
                  </a:tcPr>
                </a:tc>
                <a:tc>
                  <a:txBody>
                    <a:bodyPr/>
                    <a:lstStyle/>
                    <a:p>
                      <a:pPr algn="ctr"/>
                      <a:r>
                        <a:rPr lang="en-US" sz="1200" b="1" dirty="0">
                          <a:latin typeface=""/>
                        </a:rPr>
                        <a:t>39</a:t>
                      </a:r>
                    </a:p>
                  </a:txBody>
                  <a:tcPr marT="0" marB="0" anchor="ctr">
                    <a:solidFill>
                      <a:srgbClr val="DFDFDF"/>
                    </a:solidFill>
                  </a:tcPr>
                </a:tc>
                <a:extLst>
                  <a:ext uri="{0D108BD9-81ED-4DB2-BD59-A6C34878D82A}">
                    <a16:rowId xmlns:a16="http://schemas.microsoft.com/office/drawing/2014/main" val="276478177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Non-parents</a:t>
                      </a:r>
                    </a:p>
                  </a:txBody>
                  <a:tcPr marT="0" marB="0" anchor="ctr">
                    <a:solidFill>
                      <a:srgbClr val="DFDFDF"/>
                    </a:solidFill>
                  </a:tcPr>
                </a:tc>
                <a:tc>
                  <a:txBody>
                    <a:bodyPr/>
                    <a:lstStyle/>
                    <a:p>
                      <a:pPr algn="ctr"/>
                      <a:r>
                        <a:rPr lang="en-US" sz="1200" b="1" u="none" dirty="0">
                          <a:solidFill>
                            <a:schemeClr val="tx1"/>
                          </a:solidFill>
                          <a:latin typeface=""/>
                        </a:rPr>
                        <a:t>40</a:t>
                      </a:r>
                    </a:p>
                  </a:txBody>
                  <a:tcPr marT="0" marB="0" anchor="ctr">
                    <a:solidFill>
                      <a:srgbClr val="DFDFDF"/>
                    </a:solidFill>
                  </a:tcPr>
                </a:tc>
                <a:tc>
                  <a:txBody>
                    <a:bodyPr/>
                    <a:lstStyle/>
                    <a:p>
                      <a:pPr algn="ctr"/>
                      <a:r>
                        <a:rPr lang="en-US" sz="1200" b="1" dirty="0">
                          <a:latin typeface=""/>
                        </a:rPr>
                        <a:t>39</a:t>
                      </a:r>
                    </a:p>
                  </a:txBody>
                  <a:tcPr marT="0" marB="0" anchor="ctr">
                    <a:solidFill>
                      <a:srgbClr val="DFDFDF"/>
                    </a:solidFill>
                  </a:tcPr>
                </a:tc>
                <a:extLst>
                  <a:ext uri="{0D108BD9-81ED-4DB2-BD59-A6C34878D82A}">
                    <a16:rowId xmlns:a16="http://schemas.microsoft.com/office/drawing/2014/main" val="230508695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Do not plan on having children</a:t>
                      </a:r>
                    </a:p>
                  </a:txBody>
                  <a:tcPr marT="0" marB="0" anchor="ctr">
                    <a:solidFill>
                      <a:srgbClr val="BFBFBF"/>
                    </a:solidFill>
                  </a:tcPr>
                </a:tc>
                <a:tc>
                  <a:txBody>
                    <a:bodyPr/>
                    <a:lstStyle/>
                    <a:p>
                      <a:pPr algn="ctr"/>
                      <a:r>
                        <a:rPr lang="en-US" sz="1200" b="1" u="none">
                          <a:solidFill>
                            <a:schemeClr val="tx1"/>
                          </a:solidFill>
                          <a:latin typeface=""/>
                        </a:rPr>
                        <a:t>34</a:t>
                      </a:r>
                    </a:p>
                  </a:txBody>
                  <a:tcPr marT="0" marB="0" anchor="ctr">
                    <a:solidFill>
                      <a:srgbClr val="BFBFBF"/>
                    </a:solidFill>
                  </a:tcPr>
                </a:tc>
                <a:tc>
                  <a:txBody>
                    <a:bodyPr/>
                    <a:lstStyle/>
                    <a:p>
                      <a:pPr algn="ctr"/>
                      <a:r>
                        <a:rPr lang="en-US" sz="1200" b="1" u="sng" dirty="0">
                          <a:solidFill>
                            <a:schemeClr val="accent1"/>
                          </a:solidFill>
                          <a:latin typeface=""/>
                        </a:rPr>
                        <a:t>44</a:t>
                      </a:r>
                    </a:p>
                  </a:txBody>
                  <a:tcPr marT="0" marB="0" anchor="ctr">
                    <a:solidFill>
                      <a:srgbClr val="BFBFBF"/>
                    </a:solidFill>
                  </a:tcPr>
                </a:tc>
                <a:extLst>
                  <a:ext uri="{0D108BD9-81ED-4DB2-BD59-A6C34878D82A}">
                    <a16:rowId xmlns:a16="http://schemas.microsoft.com/office/drawing/2014/main" val="212986443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
                          <a:ea typeface="+mn-ea"/>
                          <a:cs typeface="+mn-cs"/>
                        </a:rPr>
                        <a:t>Childless, having kids</a:t>
                      </a:r>
                    </a:p>
                  </a:txBody>
                  <a:tcPr marT="0" marB="0" anchor="ctr">
                    <a:solidFill>
                      <a:srgbClr val="BFBFBF"/>
                    </a:solidFill>
                  </a:tcPr>
                </a:tc>
                <a:tc>
                  <a:txBody>
                    <a:bodyPr/>
                    <a:lstStyle/>
                    <a:p>
                      <a:pPr algn="ctr"/>
                      <a:r>
                        <a:rPr lang="en-US" sz="1200" b="1" u="sng" dirty="0">
                          <a:solidFill>
                            <a:schemeClr val="accent2"/>
                          </a:solidFill>
                          <a:latin typeface=""/>
                        </a:rPr>
                        <a:t>44</a:t>
                      </a:r>
                    </a:p>
                  </a:txBody>
                  <a:tcPr marT="0" marB="0" anchor="ctr">
                    <a:solidFill>
                      <a:srgbClr val="BFBFBF"/>
                    </a:solidFill>
                  </a:tcPr>
                </a:tc>
                <a:tc>
                  <a:txBody>
                    <a:bodyPr/>
                    <a:lstStyle/>
                    <a:p>
                      <a:pPr algn="ctr"/>
                      <a:r>
                        <a:rPr lang="en-US" sz="1200" b="1" dirty="0">
                          <a:latin typeface=""/>
                        </a:rPr>
                        <a:t>37</a:t>
                      </a:r>
                    </a:p>
                  </a:txBody>
                  <a:tcPr marT="0" marB="0" anchor="ctr">
                    <a:solidFill>
                      <a:srgbClr val="BFBFBF"/>
                    </a:solidFill>
                  </a:tcPr>
                </a:tc>
                <a:extLst>
                  <a:ext uri="{0D108BD9-81ED-4DB2-BD59-A6C34878D82A}">
                    <a16:rowId xmlns:a16="http://schemas.microsoft.com/office/drawing/2014/main" val="3514068546"/>
                  </a:ext>
                </a:extLst>
              </a:tr>
            </a:tbl>
          </a:graphicData>
        </a:graphic>
      </p:graphicFrame>
      <p:cxnSp>
        <p:nvCxnSpPr>
          <p:cNvPr id="3" name="Straight Arrow Connector 2">
            <a:extLst>
              <a:ext uri="{FF2B5EF4-FFF2-40B4-BE49-F238E27FC236}">
                <a16:creationId xmlns:a16="http://schemas.microsoft.com/office/drawing/2014/main" id="{7553D598-C55F-8153-C06B-8C88B34DD62D}"/>
              </a:ext>
            </a:extLst>
          </p:cNvPr>
          <p:cNvCxnSpPr/>
          <p:nvPr/>
        </p:nvCxnSpPr>
        <p:spPr>
          <a:xfrm flipH="1">
            <a:off x="9955761" y="3942777"/>
            <a:ext cx="326572"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E0AF2AE7-5437-EE7E-837E-DD8D225E00BC}"/>
              </a:ext>
            </a:extLst>
          </p:cNvPr>
          <p:cNvCxnSpPr/>
          <p:nvPr/>
        </p:nvCxnSpPr>
        <p:spPr>
          <a:xfrm flipH="1">
            <a:off x="9955761" y="4159867"/>
            <a:ext cx="326572"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4AC3ABC9-C1D8-29C1-5CEA-A427B97B24F7}"/>
              </a:ext>
            </a:extLst>
          </p:cNvPr>
          <p:cNvCxnSpPr/>
          <p:nvPr/>
        </p:nvCxnSpPr>
        <p:spPr>
          <a:xfrm flipH="1">
            <a:off x="9955761" y="4377582"/>
            <a:ext cx="326572"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507E707-1595-E178-7357-5CADE72C8622}"/>
              </a:ext>
            </a:extLst>
          </p:cNvPr>
          <p:cNvCxnSpPr/>
          <p:nvPr/>
        </p:nvCxnSpPr>
        <p:spPr>
          <a:xfrm flipH="1">
            <a:off x="11311810" y="4791971"/>
            <a:ext cx="326572"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721A7D6-96E8-3EFA-03D1-1D44D6EEE45C}"/>
              </a:ext>
            </a:extLst>
          </p:cNvPr>
          <p:cNvSpPr txBox="1"/>
          <p:nvPr/>
        </p:nvSpPr>
        <p:spPr>
          <a:xfrm>
            <a:off x="5486400" y="6400800"/>
            <a:ext cx="4922831"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The results of the 2024 elections may have shifted partisans’ outlooks.</a:t>
            </a:r>
          </a:p>
        </p:txBody>
      </p:sp>
      <p:pic>
        <p:nvPicPr>
          <p:cNvPr id="10" name="Picture 9">
            <a:extLst>
              <a:ext uri="{FF2B5EF4-FFF2-40B4-BE49-F238E27FC236}">
                <a16:creationId xmlns:a16="http://schemas.microsoft.com/office/drawing/2014/main" id="{59977C43-F85E-841D-F5C3-EDDE11CC42AF}"/>
              </a:ext>
            </a:extLst>
          </p:cNvPr>
          <p:cNvPicPr>
            <a:picLocks noChangeAspect="1"/>
          </p:cNvPicPr>
          <p:nvPr/>
        </p:nvPicPr>
        <p:blipFill>
          <a:blip r:embed="rId3"/>
          <a:stretch>
            <a:fillRect/>
          </a:stretch>
        </p:blipFill>
        <p:spPr>
          <a:xfrm>
            <a:off x="0" y="6286500"/>
            <a:ext cx="2286000" cy="571500"/>
          </a:xfrm>
          <a:prstGeom prst="rect">
            <a:avLst/>
          </a:prstGeom>
        </p:spPr>
      </p:pic>
      <p:pic>
        <p:nvPicPr>
          <p:cNvPr id="11" name="Picture 10" descr="A blue letter p&#10;&#10;Description automatically generated">
            <a:extLst>
              <a:ext uri="{FF2B5EF4-FFF2-40B4-BE49-F238E27FC236}">
                <a16:creationId xmlns:a16="http://schemas.microsoft.com/office/drawing/2014/main" id="{2DBAA233-0FE9-3621-CB3D-90717B7E6A97}"/>
              </a:ext>
            </a:extLst>
          </p:cNvPr>
          <p:cNvPicPr>
            <a:picLocks noChangeAspect="1"/>
          </p:cNvPicPr>
          <p:nvPr/>
        </p:nvPicPr>
        <p:blipFill>
          <a:blip r:embed="rId4"/>
          <a:stretch>
            <a:fillRect/>
          </a:stretch>
        </p:blipFill>
        <p:spPr>
          <a:xfrm>
            <a:off x="10383981" y="6343650"/>
            <a:ext cx="1787237" cy="457200"/>
          </a:xfrm>
          <a:prstGeom prst="rect">
            <a:avLst/>
          </a:prstGeom>
        </p:spPr>
      </p:pic>
      <p:graphicFrame>
        <p:nvGraphicFramePr>
          <p:cNvPr id="12" name="Table 11">
            <a:extLst>
              <a:ext uri="{FF2B5EF4-FFF2-40B4-BE49-F238E27FC236}">
                <a16:creationId xmlns:a16="http://schemas.microsoft.com/office/drawing/2014/main" id="{6C193B1A-56E8-325C-BFD8-138D381786C9}"/>
              </a:ext>
            </a:extLst>
          </p:cNvPr>
          <p:cNvGraphicFramePr>
            <a:graphicFrameLocks noGrp="1"/>
          </p:cNvGraphicFramePr>
          <p:nvPr>
            <p:extLst>
              <p:ext uri="{D42A27DB-BD31-4B8C-83A1-F6EECF244321}">
                <p14:modId xmlns:p14="http://schemas.microsoft.com/office/powerpoint/2010/main" val="1041484563"/>
              </p:ext>
            </p:extLst>
          </p:nvPr>
        </p:nvGraphicFramePr>
        <p:xfrm>
          <a:off x="246684" y="5486400"/>
          <a:ext cx="5849320" cy="429768"/>
        </p:xfrm>
        <a:graphic>
          <a:graphicData uri="http://schemas.openxmlformats.org/drawingml/2006/table">
            <a:tbl>
              <a:tblPr firstRow="1" bandRow="1">
                <a:tableStyleId>{5C22544A-7EE6-4342-B048-85BDC9FD1C3A}</a:tableStyleId>
              </a:tblPr>
              <a:tblGrid>
                <a:gridCol w="242041">
                  <a:extLst>
                    <a:ext uri="{9D8B030D-6E8A-4147-A177-3AD203B41FA5}">
                      <a16:colId xmlns:a16="http://schemas.microsoft.com/office/drawing/2014/main" val="20000"/>
                    </a:ext>
                  </a:extLst>
                </a:gridCol>
                <a:gridCol w="927823">
                  <a:extLst>
                    <a:ext uri="{9D8B030D-6E8A-4147-A177-3AD203B41FA5}">
                      <a16:colId xmlns:a16="http://schemas.microsoft.com/office/drawing/2014/main" val="20001"/>
                    </a:ext>
                  </a:extLst>
                </a:gridCol>
                <a:gridCol w="242041">
                  <a:extLst>
                    <a:ext uri="{9D8B030D-6E8A-4147-A177-3AD203B41FA5}">
                      <a16:colId xmlns:a16="http://schemas.microsoft.com/office/drawing/2014/main" val="20002"/>
                    </a:ext>
                  </a:extLst>
                </a:gridCol>
                <a:gridCol w="927823">
                  <a:extLst>
                    <a:ext uri="{9D8B030D-6E8A-4147-A177-3AD203B41FA5}">
                      <a16:colId xmlns:a16="http://schemas.microsoft.com/office/drawing/2014/main" val="20003"/>
                    </a:ext>
                  </a:extLst>
                </a:gridCol>
                <a:gridCol w="242041">
                  <a:extLst>
                    <a:ext uri="{9D8B030D-6E8A-4147-A177-3AD203B41FA5}">
                      <a16:colId xmlns:a16="http://schemas.microsoft.com/office/drawing/2014/main" val="3764542556"/>
                    </a:ext>
                  </a:extLst>
                </a:gridCol>
                <a:gridCol w="927823">
                  <a:extLst>
                    <a:ext uri="{9D8B030D-6E8A-4147-A177-3AD203B41FA5}">
                      <a16:colId xmlns:a16="http://schemas.microsoft.com/office/drawing/2014/main" val="2006772027"/>
                    </a:ext>
                  </a:extLst>
                </a:gridCol>
                <a:gridCol w="242041">
                  <a:extLst>
                    <a:ext uri="{9D8B030D-6E8A-4147-A177-3AD203B41FA5}">
                      <a16:colId xmlns:a16="http://schemas.microsoft.com/office/drawing/2014/main" val="3797398412"/>
                    </a:ext>
                  </a:extLst>
                </a:gridCol>
                <a:gridCol w="927823">
                  <a:extLst>
                    <a:ext uri="{9D8B030D-6E8A-4147-A177-3AD203B41FA5}">
                      <a16:colId xmlns:a16="http://schemas.microsoft.com/office/drawing/2014/main" val="2426885338"/>
                    </a:ext>
                  </a:extLst>
                </a:gridCol>
                <a:gridCol w="242041">
                  <a:extLst>
                    <a:ext uri="{9D8B030D-6E8A-4147-A177-3AD203B41FA5}">
                      <a16:colId xmlns:a16="http://schemas.microsoft.com/office/drawing/2014/main" val="2113167026"/>
                    </a:ext>
                  </a:extLst>
                </a:gridCol>
                <a:gridCol w="927823">
                  <a:extLst>
                    <a:ext uri="{9D8B030D-6E8A-4147-A177-3AD203B41FA5}">
                      <a16:colId xmlns:a16="http://schemas.microsoft.com/office/drawing/2014/main" val="4169727414"/>
                    </a:ext>
                  </a:extLst>
                </a:gridCol>
              </a:tblGrid>
              <a:tr h="429768">
                <a:tc>
                  <a:txBody>
                    <a:bodyPr/>
                    <a:lstStyle/>
                    <a:p>
                      <a:endParaRPr lang="en-US" sz="11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r>
                        <a:rPr lang="en-US" sz="1100" b="0" dirty="0">
                          <a:solidFill>
                            <a:schemeClr val="tx1"/>
                          </a:solidFill>
                          <a:latin typeface=""/>
                        </a:rPr>
                        <a:t>0 – Pessimistic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r>
                        <a:rPr lang="en-US" sz="1100" b="0" dirty="0">
                          <a:solidFill>
                            <a:schemeClr val="tx1"/>
                          </a:solidFill>
                          <a:latin typeface=""/>
                        </a:rPr>
                        <a:t>1-4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b="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r>
                        <a:rPr lang="en-US" sz="1100" b="0" dirty="0">
                          <a:solidFill>
                            <a:schemeClr val="tx1"/>
                          </a:solidFill>
                          <a:latin typeface=""/>
                        </a:rPr>
                        <a:t>6-7</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b="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r>
                        <a:rPr lang="en-US" sz="1100" b="0" dirty="0">
                          <a:solidFill>
                            <a:schemeClr val="tx1"/>
                          </a:solidFill>
                          <a:latin typeface=""/>
                        </a:rPr>
                        <a:t>8-9</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b="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r>
                        <a:rPr lang="en-US" sz="1100" b="0" dirty="0">
                          <a:solidFill>
                            <a:schemeClr val="tx1"/>
                          </a:solidFill>
                          <a:latin typeface=""/>
                        </a:rPr>
                        <a:t>10 – Optimistic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32273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2EB37-3E2B-483D-E155-BF1FBF19E3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5B89C1-4C94-384D-F99F-51A2442F70FF}"/>
              </a:ext>
            </a:extLst>
          </p:cNvPr>
          <p:cNvSpPr>
            <a:spLocks noGrp="1"/>
          </p:cNvSpPr>
          <p:nvPr>
            <p:ph type="title"/>
          </p:nvPr>
        </p:nvSpPr>
        <p:spPr>
          <a:xfrm>
            <a:off x="335280" y="165150"/>
            <a:ext cx="11521440" cy="1041479"/>
          </a:xfrm>
        </p:spPr>
        <p:txBody>
          <a:bodyPr>
            <a:noAutofit/>
          </a:bodyPr>
          <a:lstStyle/>
          <a:p>
            <a:r>
              <a:rPr lang="en-US" sz="1400" b="1" dirty="0">
                <a:solidFill>
                  <a:srgbClr val="0082C4"/>
                </a:solidFill>
              </a:rPr>
              <a:t>Similar patterns emerge when people rate their sentiments toward the future for younger generations. Optimists include younger men and women, Millennials, Black and Latino/a adults, Democrats, and college-educated adults. Pessimists include older men and women, Gen X and Boomers, white adults, Republicans, non-college-educated adults, non-parents, and those who do not plan on having children. Gen Z, Independents, parents, and childless adults who plan on having kids in the future are split. </a:t>
            </a:r>
          </a:p>
        </p:txBody>
      </p:sp>
      <p:sp>
        <p:nvSpPr>
          <p:cNvPr id="5" name="Content Placeholder 4">
            <a:extLst>
              <a:ext uri="{FF2B5EF4-FFF2-40B4-BE49-F238E27FC236}">
                <a16:creationId xmlns:a16="http://schemas.microsoft.com/office/drawing/2014/main" id="{AAC8BE2A-ACC8-6982-229B-391BFB8DBE3D}"/>
              </a:ext>
            </a:extLst>
          </p:cNvPr>
          <p:cNvSpPr txBox="1">
            <a:spLocks/>
          </p:cNvSpPr>
          <p:nvPr/>
        </p:nvSpPr>
        <p:spPr>
          <a:xfrm>
            <a:off x="246682" y="1600200"/>
            <a:ext cx="5963596" cy="676944"/>
          </a:xfrm>
          <a:prstGeom prst="rect">
            <a:avLst/>
          </a:prstGeom>
          <a:solidFill>
            <a:schemeClr val="bg1">
              <a:lumMod val="8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a:latin typeface="Calibri" panose="020F0502020204030204" pitchFamily="34" charset="0"/>
                <a:ea typeface="Calibri" panose="020F0502020204030204" pitchFamily="34" charset="0"/>
                <a:cs typeface="Calibri" panose="020F0502020204030204" pitchFamily="34" charset="0"/>
              </a:rPr>
              <a:t>On a scale that goes from 0 to 10, where 0 means pessimistic and 10 means optimistic, please rate the following: </a:t>
            </a:r>
            <a:br>
              <a:rPr lang="en-US" sz="1400" b="1" dirty="0">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How you feel about the future for younger generations</a:t>
            </a:r>
          </a:p>
        </p:txBody>
      </p:sp>
      <p:graphicFrame>
        <p:nvGraphicFramePr>
          <p:cNvPr id="13" name="Chart 12">
            <a:extLst>
              <a:ext uri="{FF2B5EF4-FFF2-40B4-BE49-F238E27FC236}">
                <a16:creationId xmlns:a16="http://schemas.microsoft.com/office/drawing/2014/main" id="{A7314952-AD4E-DCAA-A08F-2AEB0BA19972}"/>
              </a:ext>
            </a:extLst>
          </p:cNvPr>
          <p:cNvGraphicFramePr/>
          <p:nvPr>
            <p:extLst>
              <p:ext uri="{D42A27DB-BD31-4B8C-83A1-F6EECF244321}">
                <p14:modId xmlns:p14="http://schemas.microsoft.com/office/powerpoint/2010/main" val="2893064903"/>
              </p:ext>
            </p:extLst>
          </p:nvPr>
        </p:nvGraphicFramePr>
        <p:xfrm>
          <a:off x="132403" y="2286000"/>
          <a:ext cx="6077877"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Table 9">
            <a:extLst>
              <a:ext uri="{FF2B5EF4-FFF2-40B4-BE49-F238E27FC236}">
                <a16:creationId xmlns:a16="http://schemas.microsoft.com/office/drawing/2014/main" id="{8A01A392-B302-1487-24A6-8E02D7B82346}"/>
              </a:ext>
            </a:extLst>
          </p:cNvPr>
          <p:cNvGraphicFramePr>
            <a:graphicFrameLocks noGrp="1"/>
          </p:cNvGraphicFramePr>
          <p:nvPr>
            <p:extLst>
              <p:ext uri="{D42A27DB-BD31-4B8C-83A1-F6EECF244321}">
                <p14:modId xmlns:p14="http://schemas.microsoft.com/office/powerpoint/2010/main" val="1144768199"/>
              </p:ext>
            </p:extLst>
          </p:nvPr>
        </p:nvGraphicFramePr>
        <p:xfrm>
          <a:off x="246682" y="2514600"/>
          <a:ext cx="5849317" cy="370840"/>
        </p:xfrm>
        <a:graphic>
          <a:graphicData uri="http://schemas.openxmlformats.org/drawingml/2006/table">
            <a:tbl>
              <a:tblPr firstRow="1" bandRow="1">
                <a:tableStyleId>{5C22544A-7EE6-4342-B048-85BDC9FD1C3A}</a:tableStyleId>
              </a:tblPr>
              <a:tblGrid>
                <a:gridCol w="5849317">
                  <a:extLst>
                    <a:ext uri="{9D8B030D-6E8A-4147-A177-3AD203B41FA5}">
                      <a16:colId xmlns:a16="http://schemas.microsoft.com/office/drawing/2014/main" val="2126156410"/>
                    </a:ext>
                  </a:extLst>
                </a:gridCol>
              </a:tblGrid>
              <a:tr h="370840">
                <a:tc>
                  <a:txBody>
                    <a:bodyPr/>
                    <a:lstStyle/>
                    <a:p>
                      <a:pPr algn="ctr"/>
                      <a:r>
                        <a:rPr lang="en-US" sz="1800" dirty="0">
                          <a:solidFill>
                            <a:schemeClr val="tx1"/>
                          </a:solidFill>
                          <a:latin typeface=""/>
                        </a:rPr>
                        <a:t>Mean Feeling: 5.1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3956676"/>
                  </a:ext>
                </a:extLst>
              </a:tr>
            </a:tbl>
          </a:graphicData>
        </a:graphic>
      </p:graphicFrame>
      <p:graphicFrame>
        <p:nvGraphicFramePr>
          <p:cNvPr id="7" name="Table 6">
            <a:extLst>
              <a:ext uri="{FF2B5EF4-FFF2-40B4-BE49-F238E27FC236}">
                <a16:creationId xmlns:a16="http://schemas.microsoft.com/office/drawing/2014/main" id="{B28D1496-B070-E503-76DD-3806ADEF65C0}"/>
              </a:ext>
            </a:extLst>
          </p:cNvPr>
          <p:cNvGraphicFramePr>
            <a:graphicFrameLocks noGrp="1"/>
          </p:cNvGraphicFramePr>
          <p:nvPr>
            <p:extLst>
              <p:ext uri="{D42A27DB-BD31-4B8C-83A1-F6EECF244321}">
                <p14:modId xmlns:p14="http://schemas.microsoft.com/office/powerpoint/2010/main" val="501913567"/>
              </p:ext>
            </p:extLst>
          </p:nvPr>
        </p:nvGraphicFramePr>
        <p:xfrm>
          <a:off x="6324561" y="1371598"/>
          <a:ext cx="5532159" cy="4846320"/>
        </p:xfrm>
        <a:graphic>
          <a:graphicData uri="http://schemas.openxmlformats.org/drawingml/2006/table">
            <a:tbl>
              <a:tblPr firstRow="1" bandRow="1">
                <a:tableStyleId>{5C22544A-7EE6-4342-B048-85BDC9FD1C3A}</a:tableStyleId>
              </a:tblPr>
              <a:tblGrid>
                <a:gridCol w="2763459">
                  <a:extLst>
                    <a:ext uri="{9D8B030D-6E8A-4147-A177-3AD203B41FA5}">
                      <a16:colId xmlns:a16="http://schemas.microsoft.com/office/drawing/2014/main" val="20000"/>
                    </a:ext>
                  </a:extLst>
                </a:gridCol>
                <a:gridCol w="1384350">
                  <a:extLst>
                    <a:ext uri="{9D8B030D-6E8A-4147-A177-3AD203B41FA5}">
                      <a16:colId xmlns:a16="http://schemas.microsoft.com/office/drawing/2014/main" val="20001"/>
                    </a:ext>
                  </a:extLst>
                </a:gridCol>
                <a:gridCol w="1384350">
                  <a:extLst>
                    <a:ext uri="{9D8B030D-6E8A-4147-A177-3AD203B41FA5}">
                      <a16:colId xmlns:a16="http://schemas.microsoft.com/office/drawing/2014/main" val="20002"/>
                    </a:ext>
                  </a:extLst>
                </a:gridCol>
              </a:tblGrid>
              <a:tr h="365760">
                <a:tc>
                  <a:txBody>
                    <a:bodyPr/>
                    <a:lstStyle/>
                    <a:p>
                      <a:pPr algn="ctr"/>
                      <a:endParaRPr lang="en-US" sz="1200">
                        <a:latin typeface=""/>
                      </a:endParaRPr>
                    </a:p>
                  </a:txBody>
                  <a:tcPr>
                    <a:solidFill>
                      <a:schemeClr val="bg1"/>
                    </a:solidFill>
                  </a:tcPr>
                </a:tc>
                <a:tc>
                  <a:txBody>
                    <a:bodyPr/>
                    <a:lstStyle/>
                    <a:p>
                      <a:pPr algn="ctr"/>
                      <a:r>
                        <a:rPr lang="en-US" sz="1200" dirty="0">
                          <a:latin typeface=""/>
                        </a:rPr>
                        <a:t>6-10 </a:t>
                      </a:r>
                      <a:br>
                        <a:rPr lang="en-US" sz="1200" dirty="0">
                          <a:latin typeface=""/>
                        </a:rPr>
                      </a:br>
                      <a:r>
                        <a:rPr lang="en-US" sz="1200" dirty="0">
                          <a:latin typeface=""/>
                        </a:rPr>
                        <a:t>Optimistic </a:t>
                      </a:r>
                    </a:p>
                  </a:txBody>
                  <a:tcPr anchor="ctr">
                    <a:solidFill>
                      <a:schemeClr val="accent2"/>
                    </a:solidFill>
                  </a:tcPr>
                </a:tc>
                <a:tc>
                  <a:txBody>
                    <a:bodyPr/>
                    <a:lstStyle/>
                    <a:p>
                      <a:pPr algn="ctr"/>
                      <a:r>
                        <a:rPr lang="en-US" sz="1200" dirty="0">
                          <a:latin typeface=""/>
                        </a:rPr>
                        <a:t>0-4 </a:t>
                      </a:r>
                      <a:br>
                        <a:rPr lang="en-US" sz="1200" dirty="0">
                          <a:latin typeface=""/>
                        </a:rPr>
                      </a:br>
                      <a:r>
                        <a:rPr lang="en-US" sz="1200" dirty="0">
                          <a:latin typeface=""/>
                        </a:rPr>
                        <a:t>Pessimistic </a:t>
                      </a:r>
                    </a:p>
                  </a:txBody>
                  <a:tcPr anchor="ctr">
                    <a:solidFill>
                      <a:schemeClr val="accent1"/>
                    </a:solidFill>
                  </a:tcPr>
                </a:tc>
                <a:extLst>
                  <a:ext uri="{0D108BD9-81ED-4DB2-BD59-A6C34878D82A}">
                    <a16:rowId xmlns:a16="http://schemas.microsoft.com/office/drawing/2014/main" val="10000"/>
                  </a:ext>
                </a:extLst>
              </a:tr>
              <a:tr h="219456">
                <a:tc>
                  <a:txBody>
                    <a:bodyPr/>
                    <a:lstStyle/>
                    <a:p>
                      <a:pPr algn="l"/>
                      <a:r>
                        <a:rPr lang="en-US" sz="1200" b="1" dirty="0">
                          <a:latin typeface=""/>
                        </a:rPr>
                        <a:t>Men &lt;50</a:t>
                      </a:r>
                    </a:p>
                  </a:txBody>
                  <a:tcPr marT="0" marB="0" anchor="ctr">
                    <a:solidFill>
                      <a:schemeClr val="bg1">
                        <a:lumMod val="50000"/>
                        <a:alpha val="50000"/>
                      </a:schemeClr>
                    </a:solidFill>
                  </a:tcPr>
                </a:tc>
                <a:tc>
                  <a:txBody>
                    <a:bodyPr/>
                    <a:lstStyle/>
                    <a:p>
                      <a:pPr algn="ctr"/>
                      <a:r>
                        <a:rPr lang="en-US" sz="1200" b="1" u="sng" dirty="0">
                          <a:solidFill>
                            <a:schemeClr val="accent2"/>
                          </a:solidFill>
                          <a:latin typeface=""/>
                        </a:rPr>
                        <a:t>45</a:t>
                      </a:r>
                    </a:p>
                  </a:txBody>
                  <a:tcPr marT="0" marB="0" anchor="ctr">
                    <a:solidFill>
                      <a:schemeClr val="bg1">
                        <a:lumMod val="50000"/>
                        <a:alpha val="50000"/>
                      </a:schemeClr>
                    </a:solidFill>
                  </a:tcPr>
                </a:tc>
                <a:tc>
                  <a:txBody>
                    <a:bodyPr/>
                    <a:lstStyle/>
                    <a:p>
                      <a:pPr algn="ctr"/>
                      <a:r>
                        <a:rPr lang="en-US" sz="1200" b="1" u="none">
                          <a:solidFill>
                            <a:schemeClr val="tx1"/>
                          </a:solidFill>
                          <a:latin typeface=""/>
                        </a:rPr>
                        <a:t>40</a:t>
                      </a:r>
                    </a:p>
                  </a:txBody>
                  <a:tcPr marT="0" marB="0" anchor="ctr">
                    <a:solidFill>
                      <a:schemeClr val="bg1">
                        <a:lumMod val="50000"/>
                        <a:alpha val="50000"/>
                      </a:schemeClr>
                    </a:solidFill>
                  </a:tcPr>
                </a:tc>
                <a:extLst>
                  <a:ext uri="{0D108BD9-81ED-4DB2-BD59-A6C34878D82A}">
                    <a16:rowId xmlns:a16="http://schemas.microsoft.com/office/drawing/2014/main" val="10001"/>
                  </a:ext>
                </a:extLst>
              </a:tr>
              <a:tr h="219456">
                <a:tc>
                  <a:txBody>
                    <a:bodyPr/>
                    <a:lstStyle/>
                    <a:p>
                      <a:pPr algn="l"/>
                      <a:r>
                        <a:rPr lang="en-US" sz="1200" b="1">
                          <a:latin typeface=""/>
                        </a:rPr>
                        <a:t>Women &lt;50</a:t>
                      </a:r>
                    </a:p>
                  </a:txBody>
                  <a:tcPr marT="0" marB="0" anchor="ctr">
                    <a:solidFill>
                      <a:schemeClr val="bg1">
                        <a:lumMod val="50000"/>
                        <a:alpha val="50000"/>
                      </a:schemeClr>
                    </a:solidFill>
                  </a:tcPr>
                </a:tc>
                <a:tc>
                  <a:txBody>
                    <a:bodyPr/>
                    <a:lstStyle/>
                    <a:p>
                      <a:pPr algn="ctr"/>
                      <a:r>
                        <a:rPr lang="en-US" sz="1200" b="1" u="sng" dirty="0">
                          <a:solidFill>
                            <a:schemeClr val="accent2"/>
                          </a:solidFill>
                          <a:latin typeface=""/>
                        </a:rPr>
                        <a:t>44</a:t>
                      </a:r>
                    </a:p>
                  </a:txBody>
                  <a:tcPr marT="0" marB="0" anchor="ctr">
                    <a:solidFill>
                      <a:schemeClr val="bg1">
                        <a:lumMod val="50000"/>
                        <a:alpha val="50000"/>
                      </a:schemeClr>
                    </a:solidFill>
                  </a:tcPr>
                </a:tc>
                <a:tc>
                  <a:txBody>
                    <a:bodyPr/>
                    <a:lstStyle/>
                    <a:p>
                      <a:pPr algn="ctr"/>
                      <a:r>
                        <a:rPr lang="en-US" sz="1200" b="1" u="none">
                          <a:solidFill>
                            <a:schemeClr val="tx1"/>
                          </a:solidFill>
                          <a:latin typeface=""/>
                        </a:rPr>
                        <a:t>39</a:t>
                      </a:r>
                    </a:p>
                  </a:txBody>
                  <a:tcPr marT="0" marB="0" anchor="ctr">
                    <a:solidFill>
                      <a:schemeClr val="bg1">
                        <a:lumMod val="50000"/>
                        <a:alpha val="50000"/>
                      </a:schemeClr>
                    </a:solidFill>
                  </a:tcPr>
                </a:tc>
                <a:extLst>
                  <a:ext uri="{0D108BD9-81ED-4DB2-BD59-A6C34878D82A}">
                    <a16:rowId xmlns:a16="http://schemas.microsoft.com/office/drawing/2014/main" val="10002"/>
                  </a:ext>
                </a:extLst>
              </a:tr>
              <a:tr h="219456">
                <a:tc>
                  <a:txBody>
                    <a:bodyPr/>
                    <a:lstStyle/>
                    <a:p>
                      <a:pPr algn="l"/>
                      <a:r>
                        <a:rPr lang="en-US" sz="1200" b="1" dirty="0">
                          <a:latin typeface=""/>
                        </a:rPr>
                        <a:t>Men 50+</a:t>
                      </a:r>
                    </a:p>
                  </a:txBody>
                  <a:tcPr marT="0" marB="0" anchor="ctr">
                    <a:solidFill>
                      <a:srgbClr val="BFBFBF"/>
                    </a:solidFill>
                  </a:tcPr>
                </a:tc>
                <a:tc>
                  <a:txBody>
                    <a:bodyPr/>
                    <a:lstStyle/>
                    <a:p>
                      <a:pPr algn="ctr"/>
                      <a:r>
                        <a:rPr lang="en-US" sz="1200" b="1" u="none">
                          <a:solidFill>
                            <a:schemeClr val="tx1"/>
                          </a:solidFill>
                          <a:latin typeface=""/>
                        </a:rPr>
                        <a:t>37</a:t>
                      </a:r>
                    </a:p>
                  </a:txBody>
                  <a:tcPr marT="0" marB="0" anchor="ctr">
                    <a:solidFill>
                      <a:srgbClr val="BFBFBF"/>
                    </a:solidFill>
                  </a:tcPr>
                </a:tc>
                <a:tc>
                  <a:txBody>
                    <a:bodyPr/>
                    <a:lstStyle/>
                    <a:p>
                      <a:pPr algn="ctr"/>
                      <a:r>
                        <a:rPr lang="en-US" sz="1200" b="1" u="sng" dirty="0">
                          <a:solidFill>
                            <a:schemeClr val="accent1"/>
                          </a:solidFill>
                          <a:latin typeface=""/>
                        </a:rPr>
                        <a:t>44</a:t>
                      </a:r>
                    </a:p>
                  </a:txBody>
                  <a:tcPr marT="0" marB="0" anchor="ctr">
                    <a:solidFill>
                      <a:srgbClr val="BFBFBF"/>
                    </a:solidFill>
                  </a:tcPr>
                </a:tc>
                <a:extLst>
                  <a:ext uri="{0D108BD9-81ED-4DB2-BD59-A6C34878D82A}">
                    <a16:rowId xmlns:a16="http://schemas.microsoft.com/office/drawing/2014/main" val="686409920"/>
                  </a:ext>
                </a:extLst>
              </a:tr>
              <a:tr h="219456">
                <a:tc>
                  <a:txBody>
                    <a:bodyPr/>
                    <a:lstStyle/>
                    <a:p>
                      <a:pPr algn="l"/>
                      <a:r>
                        <a:rPr lang="en-US" sz="1200" b="1" dirty="0">
                          <a:latin typeface=""/>
                        </a:rPr>
                        <a:t>Women 50+</a:t>
                      </a:r>
                    </a:p>
                  </a:txBody>
                  <a:tcPr marT="0" marB="0" anchor="ctr">
                    <a:solidFill>
                      <a:srgbClr val="BFBFBF"/>
                    </a:solidFill>
                  </a:tcPr>
                </a:tc>
                <a:tc>
                  <a:txBody>
                    <a:bodyPr/>
                    <a:lstStyle/>
                    <a:p>
                      <a:pPr algn="ctr"/>
                      <a:r>
                        <a:rPr lang="en-US" sz="1200" b="1" u="none">
                          <a:solidFill>
                            <a:schemeClr val="tx1"/>
                          </a:solidFill>
                          <a:latin typeface=""/>
                        </a:rPr>
                        <a:t>35</a:t>
                      </a:r>
                    </a:p>
                  </a:txBody>
                  <a:tcPr marT="0" marB="0" anchor="ctr">
                    <a:solidFill>
                      <a:srgbClr val="BFBFBF"/>
                    </a:solidFill>
                  </a:tcPr>
                </a:tc>
                <a:tc>
                  <a:txBody>
                    <a:bodyPr/>
                    <a:lstStyle/>
                    <a:p>
                      <a:pPr algn="ctr"/>
                      <a:r>
                        <a:rPr lang="en-US" sz="1200" b="1" u="sng" dirty="0">
                          <a:solidFill>
                            <a:schemeClr val="accent1"/>
                          </a:solidFill>
                          <a:latin typeface=""/>
                        </a:rPr>
                        <a:t>45</a:t>
                      </a:r>
                    </a:p>
                  </a:txBody>
                  <a:tcPr marT="0" marB="0" anchor="ctr">
                    <a:solidFill>
                      <a:srgbClr val="BFBFBF"/>
                    </a:solidFill>
                  </a:tcPr>
                </a:tc>
                <a:extLst>
                  <a:ext uri="{0D108BD9-81ED-4DB2-BD59-A6C34878D82A}">
                    <a16:rowId xmlns:a16="http://schemas.microsoft.com/office/drawing/2014/main" val="2421609324"/>
                  </a:ext>
                </a:extLst>
              </a:tr>
              <a:tr h="219456">
                <a:tc>
                  <a:txBody>
                    <a:bodyPr/>
                    <a:lstStyle/>
                    <a:p>
                      <a:pPr algn="l"/>
                      <a:r>
                        <a:rPr lang="en-US" sz="1200" b="1" dirty="0">
                          <a:latin typeface=""/>
                        </a:rPr>
                        <a:t>Gen Z</a:t>
                      </a:r>
                    </a:p>
                  </a:txBody>
                  <a:tcPr marT="0" marB="0" anchor="ctr">
                    <a:solidFill>
                      <a:srgbClr val="DFDFDF"/>
                    </a:solidFill>
                  </a:tcPr>
                </a:tc>
                <a:tc>
                  <a:txBody>
                    <a:bodyPr/>
                    <a:lstStyle/>
                    <a:p>
                      <a:pPr algn="ctr"/>
                      <a:r>
                        <a:rPr lang="en-US" sz="1200" b="1" u="none">
                          <a:solidFill>
                            <a:schemeClr val="tx1"/>
                          </a:solidFill>
                          <a:latin typeface=""/>
                        </a:rPr>
                        <a:t>43</a:t>
                      </a:r>
                    </a:p>
                  </a:txBody>
                  <a:tcPr marT="0" marB="0" anchor="ctr">
                    <a:solidFill>
                      <a:srgbClr val="DFDFDF"/>
                    </a:solidFill>
                  </a:tcPr>
                </a:tc>
                <a:tc>
                  <a:txBody>
                    <a:bodyPr/>
                    <a:lstStyle/>
                    <a:p>
                      <a:pPr algn="ctr"/>
                      <a:r>
                        <a:rPr lang="en-US" sz="1200" b="1" u="none">
                          <a:solidFill>
                            <a:schemeClr val="tx1"/>
                          </a:solidFill>
                          <a:latin typeface=""/>
                        </a:rPr>
                        <a:t>39</a:t>
                      </a:r>
                    </a:p>
                  </a:txBody>
                  <a:tcPr marT="0" marB="0" anchor="ctr">
                    <a:solidFill>
                      <a:srgbClr val="DFDFDF"/>
                    </a:solidFill>
                  </a:tcPr>
                </a:tc>
                <a:extLst>
                  <a:ext uri="{0D108BD9-81ED-4DB2-BD59-A6C34878D82A}">
                    <a16:rowId xmlns:a16="http://schemas.microsoft.com/office/drawing/2014/main" val="10003"/>
                  </a:ext>
                </a:extLst>
              </a:tr>
              <a:tr h="219456">
                <a:tc>
                  <a:txBody>
                    <a:bodyPr/>
                    <a:lstStyle/>
                    <a:p>
                      <a:pPr algn="l"/>
                      <a:r>
                        <a:rPr lang="en-US" sz="1200" b="1" dirty="0">
                          <a:latin typeface=""/>
                        </a:rPr>
                        <a:t>Millennial </a:t>
                      </a:r>
                    </a:p>
                  </a:txBody>
                  <a:tcPr marT="0" marB="0" anchor="ctr">
                    <a:solidFill>
                      <a:srgbClr val="DFDFDF"/>
                    </a:solidFill>
                  </a:tcPr>
                </a:tc>
                <a:tc>
                  <a:txBody>
                    <a:bodyPr/>
                    <a:lstStyle/>
                    <a:p>
                      <a:pPr algn="ctr"/>
                      <a:r>
                        <a:rPr lang="en-US" sz="1200" b="1" u="sng" dirty="0">
                          <a:solidFill>
                            <a:schemeClr val="accent2"/>
                          </a:solidFill>
                          <a:latin typeface=""/>
                        </a:rPr>
                        <a:t>46</a:t>
                      </a:r>
                    </a:p>
                  </a:txBody>
                  <a:tcPr marT="0" marB="0" anchor="ctr">
                    <a:solidFill>
                      <a:srgbClr val="DFDFDF"/>
                    </a:solidFill>
                  </a:tcPr>
                </a:tc>
                <a:tc>
                  <a:txBody>
                    <a:bodyPr/>
                    <a:lstStyle/>
                    <a:p>
                      <a:pPr algn="ctr"/>
                      <a:r>
                        <a:rPr lang="en-US" sz="1200" b="1" u="none">
                          <a:solidFill>
                            <a:schemeClr val="tx1"/>
                          </a:solidFill>
                          <a:latin typeface=""/>
                        </a:rPr>
                        <a:t>38</a:t>
                      </a:r>
                    </a:p>
                  </a:txBody>
                  <a:tcPr marT="0" marB="0" anchor="ctr">
                    <a:solidFill>
                      <a:srgbClr val="DFDFDF"/>
                    </a:solidFill>
                  </a:tcPr>
                </a:tc>
                <a:extLst>
                  <a:ext uri="{0D108BD9-81ED-4DB2-BD59-A6C34878D82A}">
                    <a16:rowId xmlns:a16="http://schemas.microsoft.com/office/drawing/2014/main" val="2121571021"/>
                  </a:ext>
                </a:extLst>
              </a:tr>
              <a:tr h="219456">
                <a:tc>
                  <a:txBody>
                    <a:bodyPr/>
                    <a:lstStyle/>
                    <a:p>
                      <a:pPr algn="l"/>
                      <a:r>
                        <a:rPr lang="en-US" sz="1200" b="1" dirty="0">
                          <a:latin typeface=""/>
                        </a:rPr>
                        <a:t>Gen X</a:t>
                      </a:r>
                    </a:p>
                  </a:txBody>
                  <a:tcPr marT="0" marB="0" anchor="ctr">
                    <a:solidFill>
                      <a:schemeClr val="bg1">
                        <a:lumMod val="50000"/>
                        <a:alpha val="25000"/>
                      </a:schemeClr>
                    </a:solidFill>
                  </a:tcPr>
                </a:tc>
                <a:tc>
                  <a:txBody>
                    <a:bodyPr/>
                    <a:lstStyle/>
                    <a:p>
                      <a:pPr algn="ctr"/>
                      <a:r>
                        <a:rPr lang="en-US" sz="1200" b="1" u="none">
                          <a:solidFill>
                            <a:schemeClr val="tx1"/>
                          </a:solidFill>
                          <a:latin typeface=""/>
                        </a:rPr>
                        <a:t>37</a:t>
                      </a:r>
                    </a:p>
                  </a:txBody>
                  <a:tcPr marT="0" marB="0" anchor="ctr">
                    <a:solidFill>
                      <a:schemeClr val="bg1">
                        <a:lumMod val="50000"/>
                        <a:alpha val="25000"/>
                      </a:schemeClr>
                    </a:solidFill>
                  </a:tcPr>
                </a:tc>
                <a:tc>
                  <a:txBody>
                    <a:bodyPr/>
                    <a:lstStyle/>
                    <a:p>
                      <a:pPr algn="ctr"/>
                      <a:r>
                        <a:rPr lang="en-US" sz="1200" b="1" u="sng" dirty="0">
                          <a:solidFill>
                            <a:schemeClr val="accent1"/>
                          </a:solidFill>
                          <a:latin typeface=""/>
                        </a:rPr>
                        <a:t>44</a:t>
                      </a:r>
                    </a:p>
                  </a:txBody>
                  <a:tcPr marT="0" marB="0" anchor="ctr">
                    <a:solidFill>
                      <a:schemeClr val="bg1">
                        <a:lumMod val="50000"/>
                        <a:alpha val="25000"/>
                      </a:schemeClr>
                    </a:solidFill>
                  </a:tcPr>
                </a:tc>
                <a:extLst>
                  <a:ext uri="{0D108BD9-81ED-4DB2-BD59-A6C34878D82A}">
                    <a16:rowId xmlns:a16="http://schemas.microsoft.com/office/drawing/2014/main" val="2504612229"/>
                  </a:ext>
                </a:extLst>
              </a:tr>
              <a:tr h="219456">
                <a:tc>
                  <a:txBody>
                    <a:bodyPr/>
                    <a:lstStyle/>
                    <a:p>
                      <a:pPr algn="l"/>
                      <a:r>
                        <a:rPr lang="en-US" sz="1200" b="1" dirty="0">
                          <a:latin typeface=""/>
                        </a:rPr>
                        <a:t>Boomer</a:t>
                      </a:r>
                    </a:p>
                  </a:txBody>
                  <a:tcPr marT="0" marB="0" anchor="ctr">
                    <a:solidFill>
                      <a:schemeClr val="bg1">
                        <a:lumMod val="50000"/>
                        <a:alpha val="25000"/>
                      </a:schemeClr>
                    </a:solidFill>
                  </a:tcPr>
                </a:tc>
                <a:tc>
                  <a:txBody>
                    <a:bodyPr/>
                    <a:lstStyle/>
                    <a:p>
                      <a:pPr algn="ctr"/>
                      <a:r>
                        <a:rPr lang="en-US" sz="1200" b="1" u="none">
                          <a:solidFill>
                            <a:schemeClr val="tx1"/>
                          </a:solidFill>
                          <a:latin typeface=""/>
                        </a:rPr>
                        <a:t>35</a:t>
                      </a:r>
                    </a:p>
                  </a:txBody>
                  <a:tcPr marT="0" marB="0" anchor="ctr">
                    <a:solidFill>
                      <a:schemeClr val="bg1">
                        <a:lumMod val="50000"/>
                        <a:alpha val="25000"/>
                      </a:schemeClr>
                    </a:solidFill>
                  </a:tcPr>
                </a:tc>
                <a:tc>
                  <a:txBody>
                    <a:bodyPr/>
                    <a:lstStyle/>
                    <a:p>
                      <a:pPr algn="ctr"/>
                      <a:r>
                        <a:rPr lang="en-US" sz="1200" b="1" u="sng" dirty="0">
                          <a:solidFill>
                            <a:schemeClr val="accent1"/>
                          </a:solidFill>
                          <a:latin typeface=""/>
                        </a:rPr>
                        <a:t>47</a:t>
                      </a:r>
                    </a:p>
                  </a:txBody>
                  <a:tcPr marT="0" marB="0" anchor="ctr">
                    <a:solidFill>
                      <a:schemeClr val="bg1">
                        <a:lumMod val="50000"/>
                        <a:alpha val="25000"/>
                      </a:schemeClr>
                    </a:solidFill>
                  </a:tcPr>
                </a:tc>
                <a:extLst>
                  <a:ext uri="{0D108BD9-81ED-4DB2-BD59-A6C34878D82A}">
                    <a16:rowId xmlns:a16="http://schemas.microsoft.com/office/drawing/2014/main" val="1146477102"/>
                  </a:ext>
                </a:extLst>
              </a:tr>
              <a:tr h="219456">
                <a:tc>
                  <a:txBody>
                    <a:bodyPr/>
                    <a:lstStyle/>
                    <a:p>
                      <a:pPr algn="l"/>
                      <a:r>
                        <a:rPr lang="en-US" sz="1200" b="1">
                          <a:latin typeface=""/>
                        </a:rPr>
                        <a:t>White</a:t>
                      </a:r>
                    </a:p>
                  </a:txBody>
                  <a:tcPr marT="0" marB="0" anchor="ctr">
                    <a:solidFill>
                      <a:srgbClr val="BFBFBF"/>
                    </a:solidFill>
                  </a:tcPr>
                </a:tc>
                <a:tc>
                  <a:txBody>
                    <a:bodyPr/>
                    <a:lstStyle/>
                    <a:p>
                      <a:pPr algn="ctr"/>
                      <a:r>
                        <a:rPr lang="en-US" sz="1200" b="1" u="none">
                          <a:solidFill>
                            <a:schemeClr val="tx1"/>
                          </a:solidFill>
                          <a:latin typeface=""/>
                        </a:rPr>
                        <a:t>35</a:t>
                      </a:r>
                    </a:p>
                  </a:txBody>
                  <a:tcPr marT="0" marB="0" anchor="ctr">
                    <a:solidFill>
                      <a:srgbClr val="BFBFBF"/>
                    </a:solidFill>
                  </a:tcPr>
                </a:tc>
                <a:tc>
                  <a:txBody>
                    <a:bodyPr/>
                    <a:lstStyle/>
                    <a:p>
                      <a:pPr algn="ctr"/>
                      <a:r>
                        <a:rPr lang="en-US" sz="1200" b="1" u="sng" dirty="0">
                          <a:solidFill>
                            <a:schemeClr val="accent1"/>
                          </a:solidFill>
                          <a:latin typeface=""/>
                        </a:rPr>
                        <a:t>47</a:t>
                      </a:r>
                    </a:p>
                  </a:txBody>
                  <a:tcPr marT="0" marB="0" anchor="ctr">
                    <a:solidFill>
                      <a:srgbClr val="BFBFBF"/>
                    </a:solidFill>
                  </a:tcPr>
                </a:tc>
                <a:extLst>
                  <a:ext uri="{0D108BD9-81ED-4DB2-BD59-A6C34878D82A}">
                    <a16:rowId xmlns:a16="http://schemas.microsoft.com/office/drawing/2014/main" val="417973288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
                          <a:ea typeface="+mn-ea"/>
                          <a:cs typeface="+mn-cs"/>
                        </a:rPr>
                        <a:t>Black</a:t>
                      </a:r>
                    </a:p>
                  </a:txBody>
                  <a:tcPr marT="0" marB="0" anchor="ctr">
                    <a:solidFill>
                      <a:srgbClr val="BFBFBF"/>
                    </a:solidFill>
                  </a:tcPr>
                </a:tc>
                <a:tc>
                  <a:txBody>
                    <a:bodyPr/>
                    <a:lstStyle/>
                    <a:p>
                      <a:pPr algn="ctr"/>
                      <a:r>
                        <a:rPr lang="en-US" sz="1200" b="1" u="sng" dirty="0">
                          <a:solidFill>
                            <a:schemeClr val="accent2"/>
                          </a:solidFill>
                          <a:latin typeface=""/>
                        </a:rPr>
                        <a:t>59</a:t>
                      </a:r>
                    </a:p>
                  </a:txBody>
                  <a:tcPr marT="0" marB="0" anchor="ctr">
                    <a:solidFill>
                      <a:srgbClr val="BFBFBF"/>
                    </a:solidFill>
                  </a:tcPr>
                </a:tc>
                <a:tc>
                  <a:txBody>
                    <a:bodyPr/>
                    <a:lstStyle/>
                    <a:p>
                      <a:pPr algn="ctr"/>
                      <a:r>
                        <a:rPr lang="en-US" sz="1200" b="1" u="none">
                          <a:solidFill>
                            <a:schemeClr val="tx1"/>
                          </a:solidFill>
                          <a:latin typeface=""/>
                        </a:rPr>
                        <a:t>23</a:t>
                      </a:r>
                    </a:p>
                  </a:txBody>
                  <a:tcPr marT="0" marB="0" anchor="ctr">
                    <a:solidFill>
                      <a:srgbClr val="BFBFBF"/>
                    </a:solidFill>
                  </a:tcPr>
                </a:tc>
                <a:extLst>
                  <a:ext uri="{0D108BD9-81ED-4DB2-BD59-A6C34878D82A}">
                    <a16:rowId xmlns:a16="http://schemas.microsoft.com/office/drawing/2014/main" val="4216334098"/>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Latino/a</a:t>
                      </a:r>
                    </a:p>
                  </a:txBody>
                  <a:tcPr marT="0" marB="0" anchor="ctr">
                    <a:solidFill>
                      <a:srgbClr val="BFBFBF"/>
                    </a:solidFill>
                  </a:tcPr>
                </a:tc>
                <a:tc>
                  <a:txBody>
                    <a:bodyPr/>
                    <a:lstStyle/>
                    <a:p>
                      <a:pPr algn="ctr"/>
                      <a:r>
                        <a:rPr lang="en-US" sz="1200" b="1" u="sng" dirty="0">
                          <a:solidFill>
                            <a:schemeClr val="accent2"/>
                          </a:solidFill>
                          <a:latin typeface=""/>
                        </a:rPr>
                        <a:t>46</a:t>
                      </a:r>
                    </a:p>
                  </a:txBody>
                  <a:tcPr marT="0" marB="0" anchor="ctr">
                    <a:solidFill>
                      <a:srgbClr val="BFBFBF"/>
                    </a:solidFill>
                  </a:tcPr>
                </a:tc>
                <a:tc>
                  <a:txBody>
                    <a:bodyPr/>
                    <a:lstStyle/>
                    <a:p>
                      <a:pPr algn="ctr"/>
                      <a:r>
                        <a:rPr lang="en-US" sz="1200" b="1" u="none">
                          <a:solidFill>
                            <a:schemeClr val="tx1"/>
                          </a:solidFill>
                          <a:latin typeface=""/>
                        </a:rPr>
                        <a:t>37</a:t>
                      </a:r>
                    </a:p>
                  </a:txBody>
                  <a:tcPr marT="0" marB="0" anchor="ctr">
                    <a:solidFill>
                      <a:srgbClr val="BFBFBF"/>
                    </a:solidFill>
                  </a:tcPr>
                </a:tc>
                <a:extLst>
                  <a:ext uri="{0D108BD9-81ED-4DB2-BD59-A6C34878D82A}">
                    <a16:rowId xmlns:a16="http://schemas.microsoft.com/office/drawing/2014/main" val="2106399764"/>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Democrats</a:t>
                      </a:r>
                    </a:p>
                  </a:txBody>
                  <a:tcPr marT="0" marB="0" anchor="ctr">
                    <a:solidFill>
                      <a:srgbClr val="DFDFDF"/>
                    </a:solidFill>
                  </a:tcPr>
                </a:tc>
                <a:tc>
                  <a:txBody>
                    <a:bodyPr/>
                    <a:lstStyle/>
                    <a:p>
                      <a:pPr algn="ctr"/>
                      <a:r>
                        <a:rPr lang="en-US" sz="1200" b="1" u="sng" dirty="0">
                          <a:solidFill>
                            <a:schemeClr val="accent2"/>
                          </a:solidFill>
                          <a:latin typeface=""/>
                        </a:rPr>
                        <a:t>57</a:t>
                      </a:r>
                    </a:p>
                  </a:txBody>
                  <a:tcPr marT="0" marB="0" anchor="ctr">
                    <a:solidFill>
                      <a:srgbClr val="DFDFDF"/>
                    </a:solidFill>
                  </a:tcPr>
                </a:tc>
                <a:tc>
                  <a:txBody>
                    <a:bodyPr/>
                    <a:lstStyle/>
                    <a:p>
                      <a:pPr algn="ctr"/>
                      <a:r>
                        <a:rPr lang="en-US" sz="1200" b="1" u="none">
                          <a:solidFill>
                            <a:schemeClr val="tx1"/>
                          </a:solidFill>
                          <a:latin typeface=""/>
                        </a:rPr>
                        <a:t>26</a:t>
                      </a:r>
                    </a:p>
                  </a:txBody>
                  <a:tcPr marT="0" marB="0" anchor="ctr">
                    <a:solidFill>
                      <a:srgbClr val="DFDFDF"/>
                    </a:solidFill>
                  </a:tcPr>
                </a:tc>
                <a:extLst>
                  <a:ext uri="{0D108BD9-81ED-4DB2-BD59-A6C34878D82A}">
                    <a16:rowId xmlns:a16="http://schemas.microsoft.com/office/drawing/2014/main" val="2601466070"/>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Independents</a:t>
                      </a:r>
                    </a:p>
                  </a:txBody>
                  <a:tcPr marT="0" marB="0" anchor="ctr">
                    <a:solidFill>
                      <a:srgbClr val="DFDFDF"/>
                    </a:solidFill>
                  </a:tcPr>
                </a:tc>
                <a:tc>
                  <a:txBody>
                    <a:bodyPr/>
                    <a:lstStyle/>
                    <a:p>
                      <a:pPr algn="ctr"/>
                      <a:r>
                        <a:rPr lang="en-US" sz="1200" b="1" u="none" dirty="0">
                          <a:solidFill>
                            <a:schemeClr val="tx1"/>
                          </a:solidFill>
                          <a:latin typeface=""/>
                        </a:rPr>
                        <a:t>40</a:t>
                      </a:r>
                    </a:p>
                  </a:txBody>
                  <a:tcPr marT="0" marB="0" anchor="ctr">
                    <a:solidFill>
                      <a:srgbClr val="DFDFDF"/>
                    </a:solidFill>
                  </a:tcPr>
                </a:tc>
                <a:tc>
                  <a:txBody>
                    <a:bodyPr/>
                    <a:lstStyle/>
                    <a:p>
                      <a:pPr algn="ctr"/>
                      <a:r>
                        <a:rPr lang="en-US" sz="1200" b="1">
                          <a:latin typeface=""/>
                        </a:rPr>
                        <a:t>38</a:t>
                      </a:r>
                    </a:p>
                  </a:txBody>
                  <a:tcPr marT="0" marB="0" anchor="ctr">
                    <a:solidFill>
                      <a:srgbClr val="DFDFDF"/>
                    </a:solidFill>
                  </a:tcPr>
                </a:tc>
                <a:extLst>
                  <a:ext uri="{0D108BD9-81ED-4DB2-BD59-A6C34878D82A}">
                    <a16:rowId xmlns:a16="http://schemas.microsoft.com/office/drawing/2014/main" val="336107890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Republicans</a:t>
                      </a:r>
                    </a:p>
                  </a:txBody>
                  <a:tcPr marT="0" marB="0" anchor="ctr">
                    <a:solidFill>
                      <a:srgbClr val="DFDFDF"/>
                    </a:solidFill>
                  </a:tcPr>
                </a:tc>
                <a:tc>
                  <a:txBody>
                    <a:bodyPr/>
                    <a:lstStyle/>
                    <a:p>
                      <a:pPr algn="ctr"/>
                      <a:r>
                        <a:rPr lang="en-US" sz="1200" b="1" u="none" dirty="0">
                          <a:solidFill>
                            <a:schemeClr val="tx1"/>
                          </a:solidFill>
                          <a:latin typeface=""/>
                        </a:rPr>
                        <a:t>25</a:t>
                      </a:r>
                    </a:p>
                  </a:txBody>
                  <a:tcPr marT="0" marB="0" anchor="ctr">
                    <a:solidFill>
                      <a:srgbClr val="DFDFDF"/>
                    </a:solidFill>
                  </a:tcPr>
                </a:tc>
                <a:tc>
                  <a:txBody>
                    <a:bodyPr/>
                    <a:lstStyle/>
                    <a:p>
                      <a:pPr algn="ctr"/>
                      <a:r>
                        <a:rPr lang="en-US" sz="1200" b="1" u="sng" dirty="0">
                          <a:solidFill>
                            <a:schemeClr val="accent1"/>
                          </a:solidFill>
                          <a:latin typeface=""/>
                        </a:rPr>
                        <a:t>58</a:t>
                      </a:r>
                    </a:p>
                  </a:txBody>
                  <a:tcPr marT="0" marB="0" anchor="ctr">
                    <a:solidFill>
                      <a:srgbClr val="DFDFDF"/>
                    </a:solidFill>
                  </a:tcPr>
                </a:tc>
                <a:extLst>
                  <a:ext uri="{0D108BD9-81ED-4DB2-BD59-A6C34878D82A}">
                    <a16:rowId xmlns:a16="http://schemas.microsoft.com/office/drawing/2014/main" val="116970990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Non-college-educated</a:t>
                      </a:r>
                    </a:p>
                  </a:txBody>
                  <a:tcPr marT="0" marB="0" anchor="ctr">
                    <a:solidFill>
                      <a:srgbClr val="BFBFBF"/>
                    </a:solidFill>
                  </a:tcPr>
                </a:tc>
                <a:tc>
                  <a:txBody>
                    <a:bodyPr/>
                    <a:lstStyle/>
                    <a:p>
                      <a:pPr algn="ctr"/>
                      <a:r>
                        <a:rPr lang="en-US" sz="1200" b="1" u="none" dirty="0">
                          <a:solidFill>
                            <a:schemeClr val="tx1"/>
                          </a:solidFill>
                          <a:latin typeface=""/>
                        </a:rPr>
                        <a:t>38</a:t>
                      </a:r>
                    </a:p>
                  </a:txBody>
                  <a:tcPr marT="0" marB="0" anchor="ctr">
                    <a:solidFill>
                      <a:srgbClr val="BFBFBF"/>
                    </a:solidFill>
                  </a:tcPr>
                </a:tc>
                <a:tc>
                  <a:txBody>
                    <a:bodyPr/>
                    <a:lstStyle/>
                    <a:p>
                      <a:pPr algn="ctr"/>
                      <a:r>
                        <a:rPr lang="en-US" sz="1200" b="1" u="sng" dirty="0">
                          <a:solidFill>
                            <a:schemeClr val="accent1"/>
                          </a:solidFill>
                          <a:latin typeface=""/>
                        </a:rPr>
                        <a:t>43</a:t>
                      </a:r>
                    </a:p>
                  </a:txBody>
                  <a:tcPr marT="0" marB="0" anchor="ctr">
                    <a:solidFill>
                      <a:srgbClr val="BFBFBF"/>
                    </a:solidFill>
                  </a:tcPr>
                </a:tc>
                <a:extLst>
                  <a:ext uri="{0D108BD9-81ED-4DB2-BD59-A6C34878D82A}">
                    <a16:rowId xmlns:a16="http://schemas.microsoft.com/office/drawing/2014/main" val="19980417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College-educated</a:t>
                      </a:r>
                    </a:p>
                  </a:txBody>
                  <a:tcPr marT="0" marB="0" anchor="ctr">
                    <a:solidFill>
                      <a:srgbClr val="BFBFBF"/>
                    </a:solidFill>
                  </a:tcPr>
                </a:tc>
                <a:tc>
                  <a:txBody>
                    <a:bodyPr/>
                    <a:lstStyle/>
                    <a:p>
                      <a:pPr algn="ctr"/>
                      <a:r>
                        <a:rPr lang="en-US" sz="1200" b="1" u="sng" dirty="0">
                          <a:solidFill>
                            <a:schemeClr val="accent2"/>
                          </a:solidFill>
                          <a:latin typeface=""/>
                        </a:rPr>
                        <a:t>45</a:t>
                      </a:r>
                    </a:p>
                  </a:txBody>
                  <a:tcPr marT="0" marB="0" anchor="ctr">
                    <a:solidFill>
                      <a:srgbClr val="BFBFBF"/>
                    </a:solidFill>
                  </a:tcPr>
                </a:tc>
                <a:tc>
                  <a:txBody>
                    <a:bodyPr/>
                    <a:lstStyle/>
                    <a:p>
                      <a:pPr algn="ctr"/>
                      <a:r>
                        <a:rPr lang="en-US" sz="1200" b="1">
                          <a:latin typeface=""/>
                        </a:rPr>
                        <a:t>39</a:t>
                      </a:r>
                    </a:p>
                  </a:txBody>
                  <a:tcPr marT="0" marB="0" anchor="ctr">
                    <a:solidFill>
                      <a:srgbClr val="BFBFBF"/>
                    </a:solidFill>
                  </a:tcPr>
                </a:tc>
                <a:extLst>
                  <a:ext uri="{0D108BD9-81ED-4DB2-BD59-A6C34878D82A}">
                    <a16:rowId xmlns:a16="http://schemas.microsoft.com/office/drawing/2014/main" val="1609941140"/>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Parents</a:t>
                      </a:r>
                    </a:p>
                  </a:txBody>
                  <a:tcPr marT="0" marB="0" anchor="ctr">
                    <a:solidFill>
                      <a:srgbClr val="DFDFDF"/>
                    </a:solidFill>
                  </a:tcPr>
                </a:tc>
                <a:tc>
                  <a:txBody>
                    <a:bodyPr/>
                    <a:lstStyle/>
                    <a:p>
                      <a:pPr algn="ctr"/>
                      <a:r>
                        <a:rPr lang="en-US" sz="1200" b="1" u="none" dirty="0">
                          <a:solidFill>
                            <a:schemeClr val="tx1"/>
                          </a:solidFill>
                          <a:latin typeface=""/>
                        </a:rPr>
                        <a:t>43</a:t>
                      </a:r>
                    </a:p>
                  </a:txBody>
                  <a:tcPr marT="0" marB="0" anchor="ctr">
                    <a:solidFill>
                      <a:srgbClr val="DFDFDF"/>
                    </a:solidFill>
                  </a:tcPr>
                </a:tc>
                <a:tc>
                  <a:txBody>
                    <a:bodyPr/>
                    <a:lstStyle/>
                    <a:p>
                      <a:pPr algn="ctr"/>
                      <a:r>
                        <a:rPr lang="en-US" sz="1200" b="1">
                          <a:latin typeface=""/>
                        </a:rPr>
                        <a:t>39</a:t>
                      </a:r>
                    </a:p>
                  </a:txBody>
                  <a:tcPr marT="0" marB="0" anchor="ctr">
                    <a:solidFill>
                      <a:srgbClr val="DFDFDF"/>
                    </a:solidFill>
                  </a:tcPr>
                </a:tc>
                <a:extLst>
                  <a:ext uri="{0D108BD9-81ED-4DB2-BD59-A6C34878D82A}">
                    <a16:rowId xmlns:a16="http://schemas.microsoft.com/office/drawing/2014/main" val="276478177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Non-parents</a:t>
                      </a:r>
                    </a:p>
                  </a:txBody>
                  <a:tcPr marT="0" marB="0" anchor="ctr">
                    <a:solidFill>
                      <a:srgbClr val="DFDFDF"/>
                    </a:solidFill>
                  </a:tcPr>
                </a:tc>
                <a:tc>
                  <a:txBody>
                    <a:bodyPr/>
                    <a:lstStyle/>
                    <a:p>
                      <a:pPr algn="ctr"/>
                      <a:r>
                        <a:rPr lang="en-US" sz="1200" b="1" u="none" dirty="0">
                          <a:solidFill>
                            <a:schemeClr val="tx1"/>
                          </a:solidFill>
                          <a:latin typeface=""/>
                        </a:rPr>
                        <a:t>36</a:t>
                      </a:r>
                    </a:p>
                  </a:txBody>
                  <a:tcPr marT="0" marB="0" anchor="ctr">
                    <a:solidFill>
                      <a:srgbClr val="DFDFDF"/>
                    </a:solidFill>
                  </a:tcPr>
                </a:tc>
                <a:tc>
                  <a:txBody>
                    <a:bodyPr/>
                    <a:lstStyle/>
                    <a:p>
                      <a:pPr algn="ctr"/>
                      <a:r>
                        <a:rPr lang="en-US" sz="1200" b="1" u="sng" dirty="0">
                          <a:solidFill>
                            <a:schemeClr val="accent1"/>
                          </a:solidFill>
                          <a:latin typeface=""/>
                        </a:rPr>
                        <a:t>47</a:t>
                      </a:r>
                    </a:p>
                  </a:txBody>
                  <a:tcPr marT="0" marB="0" anchor="ctr">
                    <a:solidFill>
                      <a:srgbClr val="DFDFDF"/>
                    </a:solidFill>
                  </a:tcPr>
                </a:tc>
                <a:extLst>
                  <a:ext uri="{0D108BD9-81ED-4DB2-BD59-A6C34878D82A}">
                    <a16:rowId xmlns:a16="http://schemas.microsoft.com/office/drawing/2014/main" val="230508695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Do not plan on having children</a:t>
                      </a:r>
                    </a:p>
                  </a:txBody>
                  <a:tcPr marT="0" marB="0" anchor="ctr">
                    <a:solidFill>
                      <a:srgbClr val="BFBFBF"/>
                    </a:solidFill>
                  </a:tcPr>
                </a:tc>
                <a:tc>
                  <a:txBody>
                    <a:bodyPr/>
                    <a:lstStyle/>
                    <a:p>
                      <a:pPr algn="ctr"/>
                      <a:r>
                        <a:rPr lang="en-US" sz="1200" b="1" u="none">
                          <a:solidFill>
                            <a:schemeClr val="tx1"/>
                          </a:solidFill>
                          <a:latin typeface=""/>
                        </a:rPr>
                        <a:t>26</a:t>
                      </a:r>
                    </a:p>
                  </a:txBody>
                  <a:tcPr marT="0" marB="0" anchor="ctr">
                    <a:solidFill>
                      <a:srgbClr val="BFBFBF"/>
                    </a:solidFill>
                  </a:tcPr>
                </a:tc>
                <a:tc>
                  <a:txBody>
                    <a:bodyPr/>
                    <a:lstStyle/>
                    <a:p>
                      <a:pPr algn="ctr"/>
                      <a:r>
                        <a:rPr lang="en-US" sz="1200" b="1" u="sng" dirty="0">
                          <a:solidFill>
                            <a:schemeClr val="accent1"/>
                          </a:solidFill>
                          <a:latin typeface=""/>
                        </a:rPr>
                        <a:t>55</a:t>
                      </a:r>
                    </a:p>
                  </a:txBody>
                  <a:tcPr marT="0" marB="0" anchor="ctr">
                    <a:solidFill>
                      <a:srgbClr val="BFBFBF"/>
                    </a:solidFill>
                  </a:tcPr>
                </a:tc>
                <a:extLst>
                  <a:ext uri="{0D108BD9-81ED-4DB2-BD59-A6C34878D82A}">
                    <a16:rowId xmlns:a16="http://schemas.microsoft.com/office/drawing/2014/main" val="212986443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Childless, having kids</a:t>
                      </a:r>
                    </a:p>
                  </a:txBody>
                  <a:tcPr marT="0" marB="0" anchor="ctr">
                    <a:solidFill>
                      <a:srgbClr val="BFBFBF"/>
                    </a:solidFill>
                  </a:tcPr>
                </a:tc>
                <a:tc>
                  <a:txBody>
                    <a:bodyPr/>
                    <a:lstStyle/>
                    <a:p>
                      <a:pPr algn="ctr"/>
                      <a:r>
                        <a:rPr lang="en-US" sz="1200" b="1" u="none">
                          <a:solidFill>
                            <a:schemeClr val="tx1"/>
                          </a:solidFill>
                          <a:latin typeface=""/>
                        </a:rPr>
                        <a:t>40</a:t>
                      </a:r>
                    </a:p>
                  </a:txBody>
                  <a:tcPr marT="0" marB="0" anchor="ctr">
                    <a:solidFill>
                      <a:srgbClr val="BFBFBF"/>
                    </a:solidFill>
                  </a:tcPr>
                </a:tc>
                <a:tc>
                  <a:txBody>
                    <a:bodyPr/>
                    <a:lstStyle/>
                    <a:p>
                      <a:pPr algn="ctr"/>
                      <a:r>
                        <a:rPr lang="en-US" sz="1200" b="1" dirty="0">
                          <a:latin typeface=""/>
                        </a:rPr>
                        <a:t>42</a:t>
                      </a:r>
                    </a:p>
                  </a:txBody>
                  <a:tcPr marT="0" marB="0" anchor="ctr">
                    <a:solidFill>
                      <a:srgbClr val="BFBFBF"/>
                    </a:solidFill>
                  </a:tcPr>
                </a:tc>
                <a:extLst>
                  <a:ext uri="{0D108BD9-81ED-4DB2-BD59-A6C34878D82A}">
                    <a16:rowId xmlns:a16="http://schemas.microsoft.com/office/drawing/2014/main" val="3514068546"/>
                  </a:ext>
                </a:extLst>
              </a:tr>
            </a:tbl>
          </a:graphicData>
        </a:graphic>
      </p:graphicFrame>
      <p:cxnSp>
        <p:nvCxnSpPr>
          <p:cNvPr id="4" name="Straight Arrow Connector 3">
            <a:extLst>
              <a:ext uri="{FF2B5EF4-FFF2-40B4-BE49-F238E27FC236}">
                <a16:creationId xmlns:a16="http://schemas.microsoft.com/office/drawing/2014/main" id="{8725D7ED-CF68-6D6D-E2F8-B4F0C4AD7A50}"/>
              </a:ext>
            </a:extLst>
          </p:cNvPr>
          <p:cNvCxnSpPr/>
          <p:nvPr/>
        </p:nvCxnSpPr>
        <p:spPr>
          <a:xfrm flipH="1">
            <a:off x="9955761" y="3946140"/>
            <a:ext cx="326572"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0B6E788F-7637-C120-6122-490AA0BEA3FE}"/>
              </a:ext>
            </a:extLst>
          </p:cNvPr>
          <p:cNvCxnSpPr/>
          <p:nvPr/>
        </p:nvCxnSpPr>
        <p:spPr>
          <a:xfrm flipH="1">
            <a:off x="9955761" y="4372768"/>
            <a:ext cx="326572"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650DC99-6364-9C7F-6746-94F9F8A09CAD}"/>
              </a:ext>
            </a:extLst>
          </p:cNvPr>
          <p:cNvCxnSpPr/>
          <p:nvPr/>
        </p:nvCxnSpPr>
        <p:spPr>
          <a:xfrm flipH="1">
            <a:off x="11339802" y="4810777"/>
            <a:ext cx="326572"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9D84D46-8C1A-DF7D-A17A-013F895C77FC}"/>
              </a:ext>
            </a:extLst>
          </p:cNvPr>
          <p:cNvCxnSpPr/>
          <p:nvPr/>
        </p:nvCxnSpPr>
        <p:spPr>
          <a:xfrm flipH="1">
            <a:off x="11339802" y="5888728"/>
            <a:ext cx="326572"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321DCD4-CEAF-5C27-3F36-49340D1FB1AA}"/>
              </a:ext>
            </a:extLst>
          </p:cNvPr>
          <p:cNvSpPr txBox="1"/>
          <p:nvPr/>
        </p:nvSpPr>
        <p:spPr>
          <a:xfrm>
            <a:off x="5486400" y="6400800"/>
            <a:ext cx="5766318"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The results of the 2024 elections may have shifted partisans’ outlooks.</a:t>
            </a:r>
          </a:p>
        </p:txBody>
      </p:sp>
      <p:pic>
        <p:nvPicPr>
          <p:cNvPr id="3" name="Picture 2">
            <a:extLst>
              <a:ext uri="{FF2B5EF4-FFF2-40B4-BE49-F238E27FC236}">
                <a16:creationId xmlns:a16="http://schemas.microsoft.com/office/drawing/2014/main" id="{E36783E6-1458-060C-1977-7776F48C5DFF}"/>
              </a:ext>
            </a:extLst>
          </p:cNvPr>
          <p:cNvPicPr>
            <a:picLocks noChangeAspect="1"/>
          </p:cNvPicPr>
          <p:nvPr/>
        </p:nvPicPr>
        <p:blipFill>
          <a:blip r:embed="rId3"/>
          <a:stretch>
            <a:fillRect/>
          </a:stretch>
        </p:blipFill>
        <p:spPr>
          <a:xfrm>
            <a:off x="0" y="6286500"/>
            <a:ext cx="2286000" cy="571500"/>
          </a:xfrm>
          <a:prstGeom prst="rect">
            <a:avLst/>
          </a:prstGeom>
        </p:spPr>
      </p:pic>
      <p:pic>
        <p:nvPicPr>
          <p:cNvPr id="11" name="Picture 10" descr="A blue letter p&#10;&#10;Description automatically generated">
            <a:extLst>
              <a:ext uri="{FF2B5EF4-FFF2-40B4-BE49-F238E27FC236}">
                <a16:creationId xmlns:a16="http://schemas.microsoft.com/office/drawing/2014/main" id="{4A7D9B4F-38FD-0681-AE3A-204545E04B61}"/>
              </a:ext>
            </a:extLst>
          </p:cNvPr>
          <p:cNvPicPr>
            <a:picLocks noChangeAspect="1"/>
          </p:cNvPicPr>
          <p:nvPr/>
        </p:nvPicPr>
        <p:blipFill>
          <a:blip r:embed="rId4"/>
          <a:stretch>
            <a:fillRect/>
          </a:stretch>
        </p:blipFill>
        <p:spPr>
          <a:xfrm>
            <a:off x="10383981" y="6343650"/>
            <a:ext cx="1787237" cy="457200"/>
          </a:xfrm>
          <a:prstGeom prst="rect">
            <a:avLst/>
          </a:prstGeom>
        </p:spPr>
      </p:pic>
      <p:graphicFrame>
        <p:nvGraphicFramePr>
          <p:cNvPr id="12" name="Table 11">
            <a:extLst>
              <a:ext uri="{FF2B5EF4-FFF2-40B4-BE49-F238E27FC236}">
                <a16:creationId xmlns:a16="http://schemas.microsoft.com/office/drawing/2014/main" id="{FBDEBB89-5E8B-A58D-51FA-022B0D6A2D86}"/>
              </a:ext>
            </a:extLst>
          </p:cNvPr>
          <p:cNvGraphicFramePr>
            <a:graphicFrameLocks noGrp="1"/>
          </p:cNvGraphicFramePr>
          <p:nvPr>
            <p:extLst>
              <p:ext uri="{D42A27DB-BD31-4B8C-83A1-F6EECF244321}">
                <p14:modId xmlns:p14="http://schemas.microsoft.com/office/powerpoint/2010/main" val="3526976971"/>
              </p:ext>
            </p:extLst>
          </p:nvPr>
        </p:nvGraphicFramePr>
        <p:xfrm>
          <a:off x="246679" y="5486400"/>
          <a:ext cx="5849320" cy="429768"/>
        </p:xfrm>
        <a:graphic>
          <a:graphicData uri="http://schemas.openxmlformats.org/drawingml/2006/table">
            <a:tbl>
              <a:tblPr firstRow="1" bandRow="1">
                <a:tableStyleId>{5C22544A-7EE6-4342-B048-85BDC9FD1C3A}</a:tableStyleId>
              </a:tblPr>
              <a:tblGrid>
                <a:gridCol w="242041">
                  <a:extLst>
                    <a:ext uri="{9D8B030D-6E8A-4147-A177-3AD203B41FA5}">
                      <a16:colId xmlns:a16="http://schemas.microsoft.com/office/drawing/2014/main" val="20000"/>
                    </a:ext>
                  </a:extLst>
                </a:gridCol>
                <a:gridCol w="927823">
                  <a:extLst>
                    <a:ext uri="{9D8B030D-6E8A-4147-A177-3AD203B41FA5}">
                      <a16:colId xmlns:a16="http://schemas.microsoft.com/office/drawing/2014/main" val="20001"/>
                    </a:ext>
                  </a:extLst>
                </a:gridCol>
                <a:gridCol w="242041">
                  <a:extLst>
                    <a:ext uri="{9D8B030D-6E8A-4147-A177-3AD203B41FA5}">
                      <a16:colId xmlns:a16="http://schemas.microsoft.com/office/drawing/2014/main" val="20002"/>
                    </a:ext>
                  </a:extLst>
                </a:gridCol>
                <a:gridCol w="927823">
                  <a:extLst>
                    <a:ext uri="{9D8B030D-6E8A-4147-A177-3AD203B41FA5}">
                      <a16:colId xmlns:a16="http://schemas.microsoft.com/office/drawing/2014/main" val="20003"/>
                    </a:ext>
                  </a:extLst>
                </a:gridCol>
                <a:gridCol w="242041">
                  <a:extLst>
                    <a:ext uri="{9D8B030D-6E8A-4147-A177-3AD203B41FA5}">
                      <a16:colId xmlns:a16="http://schemas.microsoft.com/office/drawing/2014/main" val="3764542556"/>
                    </a:ext>
                  </a:extLst>
                </a:gridCol>
                <a:gridCol w="927823">
                  <a:extLst>
                    <a:ext uri="{9D8B030D-6E8A-4147-A177-3AD203B41FA5}">
                      <a16:colId xmlns:a16="http://schemas.microsoft.com/office/drawing/2014/main" val="2006772027"/>
                    </a:ext>
                  </a:extLst>
                </a:gridCol>
                <a:gridCol w="242041">
                  <a:extLst>
                    <a:ext uri="{9D8B030D-6E8A-4147-A177-3AD203B41FA5}">
                      <a16:colId xmlns:a16="http://schemas.microsoft.com/office/drawing/2014/main" val="3797398412"/>
                    </a:ext>
                  </a:extLst>
                </a:gridCol>
                <a:gridCol w="927823">
                  <a:extLst>
                    <a:ext uri="{9D8B030D-6E8A-4147-A177-3AD203B41FA5}">
                      <a16:colId xmlns:a16="http://schemas.microsoft.com/office/drawing/2014/main" val="2426885338"/>
                    </a:ext>
                  </a:extLst>
                </a:gridCol>
                <a:gridCol w="242041">
                  <a:extLst>
                    <a:ext uri="{9D8B030D-6E8A-4147-A177-3AD203B41FA5}">
                      <a16:colId xmlns:a16="http://schemas.microsoft.com/office/drawing/2014/main" val="2113167026"/>
                    </a:ext>
                  </a:extLst>
                </a:gridCol>
                <a:gridCol w="927823">
                  <a:extLst>
                    <a:ext uri="{9D8B030D-6E8A-4147-A177-3AD203B41FA5}">
                      <a16:colId xmlns:a16="http://schemas.microsoft.com/office/drawing/2014/main" val="4169727414"/>
                    </a:ext>
                  </a:extLst>
                </a:gridCol>
              </a:tblGrid>
              <a:tr h="429768">
                <a:tc>
                  <a:txBody>
                    <a:bodyPr/>
                    <a:lstStyle/>
                    <a:p>
                      <a:endParaRPr lang="en-US" sz="11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r>
                        <a:rPr lang="en-US" sz="1100" b="0" dirty="0">
                          <a:solidFill>
                            <a:schemeClr val="tx1"/>
                          </a:solidFill>
                          <a:latin typeface=""/>
                        </a:rPr>
                        <a:t>0 – Pessimistic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r>
                        <a:rPr lang="en-US" sz="1100" b="0" dirty="0">
                          <a:solidFill>
                            <a:schemeClr val="tx1"/>
                          </a:solidFill>
                          <a:latin typeface=""/>
                        </a:rPr>
                        <a:t>1-4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b="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r>
                        <a:rPr lang="en-US" sz="1100" b="0" dirty="0">
                          <a:solidFill>
                            <a:schemeClr val="tx1"/>
                          </a:solidFill>
                          <a:latin typeface=""/>
                        </a:rPr>
                        <a:t>6-7</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b="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r>
                        <a:rPr lang="en-US" sz="1100" b="0" dirty="0">
                          <a:solidFill>
                            <a:schemeClr val="tx1"/>
                          </a:solidFill>
                          <a:latin typeface=""/>
                        </a:rPr>
                        <a:t>8-9</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100" b="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r>
                        <a:rPr lang="en-US" sz="1100" b="0" dirty="0">
                          <a:solidFill>
                            <a:schemeClr val="tx1"/>
                          </a:solidFill>
                          <a:latin typeface=""/>
                        </a:rPr>
                        <a:t>10 – Optimistic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40191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AFA6D0-B812-5607-8FDC-3A178D87263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026DD83-1020-53A3-E987-E4180578070D}"/>
              </a:ext>
            </a:extLst>
          </p:cNvPr>
          <p:cNvSpPr>
            <a:spLocks noGrp="1"/>
          </p:cNvSpPr>
          <p:nvPr>
            <p:ph type="title"/>
          </p:nvPr>
        </p:nvSpPr>
        <p:spPr/>
        <p:txBody>
          <a:bodyPr/>
          <a:lstStyle/>
          <a:p>
            <a:r>
              <a:rPr lang="en-US" sz="4800" b="1" dirty="0">
                <a:solidFill>
                  <a:srgbClr val="0082C4"/>
                </a:solidFill>
              </a:rPr>
              <a:t>Impacts on Fertility Decisions </a:t>
            </a:r>
            <a:endParaRPr lang="en-US" b="1" dirty="0">
              <a:solidFill>
                <a:srgbClr val="0082C4"/>
              </a:solidFill>
            </a:endParaRPr>
          </a:p>
        </p:txBody>
      </p:sp>
      <p:pic>
        <p:nvPicPr>
          <p:cNvPr id="2" name="Picture 1">
            <a:extLst>
              <a:ext uri="{FF2B5EF4-FFF2-40B4-BE49-F238E27FC236}">
                <a16:creationId xmlns:a16="http://schemas.microsoft.com/office/drawing/2014/main" id="{7000E1E4-38C8-A424-473A-F091D2263C05}"/>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E55D5F97-829B-0495-0CF6-BA719868A77E}"/>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784745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47380-4DA1-32CB-246C-99E9CF879A20}"/>
              </a:ext>
            </a:extLst>
          </p:cNvPr>
          <p:cNvSpPr>
            <a:spLocks noGrp="1"/>
          </p:cNvSpPr>
          <p:nvPr>
            <p:ph type="title"/>
          </p:nvPr>
        </p:nvSpPr>
        <p:spPr>
          <a:xfrm>
            <a:off x="335280" y="548640"/>
            <a:ext cx="11521440" cy="1136138"/>
          </a:xfrm>
        </p:spPr>
        <p:txBody>
          <a:bodyPr>
            <a:noAutofit/>
          </a:bodyPr>
          <a:lstStyle/>
          <a:p>
            <a:r>
              <a:rPr lang="en-US" sz="1400" dirty="0"/>
              <a:t>Age and gender influence the major impacts on people’s ability or decision to have children. </a:t>
            </a:r>
            <a:r>
              <a:rPr lang="en-US" sz="1400" u="sng" dirty="0"/>
              <a:t>Worries about the state of the world</a:t>
            </a:r>
            <a:r>
              <a:rPr lang="en-US" sz="1400" dirty="0"/>
              <a:t> and </a:t>
            </a:r>
            <a:r>
              <a:rPr lang="en-US" sz="1400" u="sng" dirty="0"/>
              <a:t>affordability</a:t>
            </a:r>
            <a:r>
              <a:rPr lang="en-US" sz="1400" dirty="0"/>
              <a:t> are top impacts for younger men and women. Notably, </a:t>
            </a:r>
            <a:r>
              <a:rPr lang="en-US" sz="1400" u="sng" dirty="0"/>
              <a:t>worries about laws that restrict abortion and reproductive health care</a:t>
            </a:r>
            <a:r>
              <a:rPr lang="en-US" sz="1400" dirty="0"/>
              <a:t> and </a:t>
            </a:r>
            <a:r>
              <a:rPr lang="en-US" sz="1400" u="sng" dirty="0"/>
              <a:t>mental health</a:t>
            </a:r>
            <a:r>
              <a:rPr lang="en-US" sz="1400" i="1" dirty="0"/>
              <a:t> </a:t>
            </a:r>
            <a:r>
              <a:rPr lang="en-US" sz="1400" dirty="0"/>
              <a:t>also fall into a top tier for younger women. Older men and women say </a:t>
            </a:r>
            <a:r>
              <a:rPr lang="en-US" sz="1400" u="sng" dirty="0"/>
              <a:t>age</a:t>
            </a:r>
            <a:r>
              <a:rPr lang="en-US" sz="1400" dirty="0"/>
              <a:t> is the biggest impact on their ability or decision to have children, followed distantly by </a:t>
            </a:r>
            <a:r>
              <a:rPr lang="en-US" sz="1400" u="sng" dirty="0"/>
              <a:t>affordability</a:t>
            </a:r>
            <a:r>
              <a:rPr lang="en-US" sz="1400" dirty="0"/>
              <a:t> for older men and </a:t>
            </a:r>
            <a:r>
              <a:rPr lang="en-US" sz="1400" u="sng" dirty="0"/>
              <a:t>worries about the world</a:t>
            </a:r>
            <a:r>
              <a:rPr lang="en-US" sz="1400" dirty="0"/>
              <a:t> for older women. </a:t>
            </a:r>
            <a:endParaRPr lang="en-US" sz="1600" dirty="0"/>
          </a:p>
        </p:txBody>
      </p:sp>
      <p:graphicFrame>
        <p:nvGraphicFramePr>
          <p:cNvPr id="9" name="Content Placeholder 8">
            <a:extLst>
              <a:ext uri="{FF2B5EF4-FFF2-40B4-BE49-F238E27FC236}">
                <a16:creationId xmlns:a16="http://schemas.microsoft.com/office/drawing/2014/main" id="{D166C773-2495-3DF4-84E9-DF8F2CF53EED}"/>
              </a:ext>
            </a:extLst>
          </p:cNvPr>
          <p:cNvGraphicFramePr>
            <a:graphicFrameLocks noGrp="1"/>
          </p:cNvGraphicFramePr>
          <p:nvPr>
            <p:ph idx="1"/>
            <p:extLst>
              <p:ext uri="{D42A27DB-BD31-4B8C-83A1-F6EECF244321}">
                <p14:modId xmlns:p14="http://schemas.microsoft.com/office/powerpoint/2010/main" val="767749241"/>
              </p:ext>
            </p:extLst>
          </p:nvPr>
        </p:nvGraphicFramePr>
        <p:xfrm>
          <a:off x="153821" y="2254933"/>
          <a:ext cx="11795760" cy="368808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062477402"/>
                    </a:ext>
                  </a:extLst>
                </a:gridCol>
                <a:gridCol w="10424160">
                  <a:extLst>
                    <a:ext uri="{9D8B030D-6E8A-4147-A177-3AD203B41FA5}">
                      <a16:colId xmlns:a16="http://schemas.microsoft.com/office/drawing/2014/main" val="1860553279"/>
                    </a:ext>
                  </a:extLst>
                </a:gridCol>
              </a:tblGrid>
              <a:tr h="914400">
                <a:tc>
                  <a:txBody>
                    <a:bodyPr/>
                    <a:lstStyle/>
                    <a:p>
                      <a:pPr algn="ctr"/>
                      <a:r>
                        <a:rPr lang="en-US" sz="1600" dirty="0">
                          <a:latin typeface=""/>
                        </a:rPr>
                        <a:t>Men &lt;50</a:t>
                      </a:r>
                    </a:p>
                  </a:txBody>
                  <a:tcPr anchor="ctr">
                    <a:lnB w="57150" cap="flat" cmpd="sng" algn="ctr">
                      <a:solidFill>
                        <a:schemeClr val="bg1"/>
                      </a:solidFill>
                      <a:prstDash val="solid"/>
                      <a:round/>
                      <a:headEnd type="none" w="med" len="med"/>
                      <a:tailEnd type="none" w="med" len="med"/>
                    </a:lnB>
                    <a:solidFill>
                      <a:schemeClr val="accent1"/>
                    </a:solidFill>
                  </a:tcPr>
                </a:tc>
                <a:tc>
                  <a:txBody>
                    <a:bodyPr/>
                    <a:lstStyle/>
                    <a:p>
                      <a:pPr marL="285750" indent="-285750">
                        <a:buFont typeface="Arial" panose="020B0604020202020204" pitchFamily="34" charset="0"/>
                        <a:buChar char="•"/>
                      </a:pPr>
                      <a:r>
                        <a:rPr lang="en-US" sz="1400" b="0" dirty="0">
                          <a:solidFill>
                            <a:schemeClr val="accent2"/>
                          </a:solidFill>
                          <a:latin typeface=""/>
                        </a:rPr>
                        <a:t>Can’t afford kids/more kids </a:t>
                      </a:r>
                      <a:r>
                        <a:rPr lang="en-US" sz="1400" b="0" dirty="0">
                          <a:solidFill>
                            <a:schemeClr val="tx1"/>
                          </a:solidFill>
                          <a:latin typeface=""/>
                        </a:rPr>
                        <a:t>– 34% </a:t>
                      </a:r>
                    </a:p>
                    <a:p>
                      <a:pPr marL="285750" indent="-285750">
                        <a:buFont typeface="Arial" panose="020B0604020202020204" pitchFamily="34" charset="0"/>
                        <a:buChar char="•"/>
                      </a:pPr>
                      <a:r>
                        <a:rPr lang="en-US" sz="1400" b="0" dirty="0">
                          <a:solidFill>
                            <a:schemeClr val="accent1"/>
                          </a:solidFill>
                          <a:latin typeface=""/>
                        </a:rPr>
                        <a:t>Worried about the state of the world </a:t>
                      </a:r>
                      <a:r>
                        <a:rPr lang="en-US" sz="1400" b="0" dirty="0">
                          <a:solidFill>
                            <a:schemeClr val="tx1"/>
                          </a:solidFill>
                          <a:latin typeface=""/>
                        </a:rPr>
                        <a:t>– 33% </a:t>
                      </a:r>
                    </a:p>
                  </a:txBody>
                  <a:tcPr anchor="ctr">
                    <a:lnB w="57150" cap="flat" cmpd="sng" algn="ctr">
                      <a:solidFill>
                        <a:schemeClr val="bg1"/>
                      </a:solidFill>
                      <a:prstDash val="solid"/>
                      <a:round/>
                      <a:headEnd type="none" w="med" len="med"/>
                      <a:tailEnd type="none" w="med" len="med"/>
                    </a:lnB>
                    <a:solidFill>
                      <a:schemeClr val="bg2">
                        <a:alpha val="49804"/>
                      </a:schemeClr>
                    </a:solidFill>
                  </a:tcPr>
                </a:tc>
                <a:extLst>
                  <a:ext uri="{0D108BD9-81ED-4DB2-BD59-A6C34878D82A}">
                    <a16:rowId xmlns:a16="http://schemas.microsoft.com/office/drawing/2014/main" val="62214875"/>
                  </a:ext>
                </a:extLst>
              </a:tr>
              <a:tr h="914400">
                <a:tc>
                  <a:txBody>
                    <a:bodyPr/>
                    <a:lstStyle/>
                    <a:p>
                      <a:pPr algn="ctr"/>
                      <a:r>
                        <a:rPr lang="en-US" sz="1600" b="1">
                          <a:solidFill>
                            <a:schemeClr val="bg1"/>
                          </a:solidFill>
                          <a:latin typeface=""/>
                        </a:rPr>
                        <a:t>Women &lt;50</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tc>
                  <a:txBody>
                    <a:bodyPr/>
                    <a:lstStyle/>
                    <a:p>
                      <a:pPr marL="285750" indent="-285750">
                        <a:buFont typeface="Arial" panose="020B0604020202020204" pitchFamily="34" charset="0"/>
                        <a:buChar char="•"/>
                      </a:pPr>
                      <a:r>
                        <a:rPr lang="en-US" sz="1400" b="0" dirty="0">
                          <a:solidFill>
                            <a:schemeClr val="accent1"/>
                          </a:solidFill>
                          <a:latin typeface=""/>
                        </a:rPr>
                        <a:t>Worried about the state of the world </a:t>
                      </a:r>
                      <a:r>
                        <a:rPr lang="en-US" sz="1400" b="0" dirty="0">
                          <a:solidFill>
                            <a:schemeClr val="tx1"/>
                          </a:solidFill>
                          <a:latin typeface=""/>
                        </a:rPr>
                        <a:t>– 37% </a:t>
                      </a:r>
                    </a:p>
                    <a:p>
                      <a:pPr marL="285750" indent="-285750">
                        <a:buFont typeface="Arial" panose="020B0604020202020204" pitchFamily="34" charset="0"/>
                        <a:buChar char="•"/>
                      </a:pPr>
                      <a:r>
                        <a:rPr lang="en-US" sz="1400" b="0" dirty="0">
                          <a:solidFill>
                            <a:schemeClr val="accent2"/>
                          </a:solidFill>
                          <a:latin typeface=""/>
                        </a:rPr>
                        <a:t>Can’t afford kids/more kids </a:t>
                      </a:r>
                      <a:r>
                        <a:rPr lang="en-US" sz="1400" b="0" dirty="0">
                          <a:solidFill>
                            <a:schemeClr val="tx1"/>
                          </a:solidFill>
                          <a:latin typeface=""/>
                        </a:rPr>
                        <a:t>– 34% </a:t>
                      </a:r>
                    </a:p>
                    <a:p>
                      <a:pPr marL="285750" indent="-285750">
                        <a:buFont typeface="Arial" panose="020B0604020202020204" pitchFamily="34" charset="0"/>
                        <a:buChar char="•"/>
                      </a:pPr>
                      <a:r>
                        <a:rPr lang="en-US" sz="1400" b="0" dirty="0">
                          <a:solidFill>
                            <a:schemeClr val="accent3"/>
                          </a:solidFill>
                          <a:latin typeface=""/>
                        </a:rPr>
                        <a:t>Mental health </a:t>
                      </a:r>
                      <a:r>
                        <a:rPr lang="en-US" sz="1400" b="0" dirty="0">
                          <a:solidFill>
                            <a:schemeClr val="tx1"/>
                          </a:solidFill>
                          <a:latin typeface=""/>
                        </a:rPr>
                        <a:t>– 33%</a:t>
                      </a:r>
                    </a:p>
                    <a:p>
                      <a:pPr marL="285750" indent="-285750">
                        <a:buFont typeface="Arial" panose="020B0604020202020204" pitchFamily="34" charset="0"/>
                        <a:buChar char="•"/>
                      </a:pPr>
                      <a:r>
                        <a:rPr lang="en-US" sz="1400" b="0" dirty="0">
                          <a:solidFill>
                            <a:srgbClr val="FF0000"/>
                          </a:solidFill>
                          <a:latin typeface=""/>
                        </a:rPr>
                        <a:t>Worried about how laws that restrict abortion and reproductive health care will affect you/your partner during pregnancy </a:t>
                      </a:r>
                      <a:r>
                        <a:rPr lang="en-US" sz="1400" b="0" dirty="0">
                          <a:solidFill>
                            <a:schemeClr val="tx1"/>
                          </a:solidFill>
                          <a:latin typeface=""/>
                        </a:rPr>
                        <a:t>– 30% </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alpha val="49804"/>
                      </a:schemeClr>
                    </a:solidFill>
                  </a:tcPr>
                </a:tc>
                <a:extLst>
                  <a:ext uri="{0D108BD9-81ED-4DB2-BD59-A6C34878D82A}">
                    <a16:rowId xmlns:a16="http://schemas.microsoft.com/office/drawing/2014/main" val="2643676231"/>
                  </a:ext>
                </a:extLst>
              </a:tr>
              <a:tr h="914400">
                <a:tc>
                  <a:txBody>
                    <a:bodyPr/>
                    <a:lstStyle/>
                    <a:p>
                      <a:pPr algn="ctr"/>
                      <a:r>
                        <a:rPr lang="en-US" sz="1600" b="1">
                          <a:solidFill>
                            <a:schemeClr val="bg1"/>
                          </a:solidFill>
                          <a:latin typeface=""/>
                        </a:rPr>
                        <a:t>Men 50+</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4"/>
                          </a:solidFill>
                          <a:latin typeface=""/>
                        </a:rPr>
                        <a:t>Age</a:t>
                      </a:r>
                      <a:r>
                        <a:rPr lang="en-US" sz="1400" b="0" dirty="0">
                          <a:solidFill>
                            <a:schemeClr val="tx1"/>
                          </a:solidFill>
                          <a:latin typeface=""/>
                        </a:rPr>
                        <a:t> – 37%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
                        </a:rPr>
                        <a:t>Can’t afford kids/more kids </a:t>
                      </a:r>
                      <a:r>
                        <a:rPr lang="en-US" sz="1400" b="0" dirty="0">
                          <a:solidFill>
                            <a:schemeClr val="tx1"/>
                          </a:solidFill>
                          <a:latin typeface=""/>
                        </a:rPr>
                        <a:t>– 24% </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2">
                        <a:alpha val="49804"/>
                      </a:schemeClr>
                    </a:solidFill>
                  </a:tcPr>
                </a:tc>
                <a:extLst>
                  <a:ext uri="{0D108BD9-81ED-4DB2-BD59-A6C34878D82A}">
                    <a16:rowId xmlns:a16="http://schemas.microsoft.com/office/drawing/2014/main" val="3657076351"/>
                  </a:ext>
                </a:extLst>
              </a:tr>
              <a:tr h="914400">
                <a:tc>
                  <a:txBody>
                    <a:bodyPr/>
                    <a:lstStyle/>
                    <a:p>
                      <a:pPr algn="ctr"/>
                      <a:r>
                        <a:rPr lang="en-US" sz="1600" b="1" dirty="0">
                          <a:solidFill>
                            <a:schemeClr val="bg1"/>
                          </a:solidFill>
                          <a:latin typeface=""/>
                        </a:rPr>
                        <a:t>Women 50+</a:t>
                      </a:r>
                    </a:p>
                  </a:txBody>
                  <a:tcPr anchor="ctr">
                    <a:lnT w="57150" cap="flat" cmpd="sng" algn="ctr">
                      <a:solidFill>
                        <a:schemeClr val="bg1"/>
                      </a:solidFill>
                      <a:prstDash val="solid"/>
                      <a:round/>
                      <a:headEnd type="none" w="med" len="med"/>
                      <a:tailEnd type="none" w="med" len="med"/>
                    </a:lnT>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4"/>
                          </a:solidFill>
                          <a:latin typeface=""/>
                        </a:rPr>
                        <a:t>Age</a:t>
                      </a:r>
                      <a:r>
                        <a:rPr lang="en-US" sz="1400" b="0" dirty="0">
                          <a:solidFill>
                            <a:schemeClr val="tx1"/>
                          </a:solidFill>
                          <a:latin typeface=""/>
                        </a:rPr>
                        <a:t> – 42%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1"/>
                          </a:solidFill>
                          <a:latin typeface=""/>
                        </a:rPr>
                        <a:t>Worried about the state of the world </a:t>
                      </a:r>
                      <a:r>
                        <a:rPr lang="en-US" sz="1400" b="0" dirty="0">
                          <a:solidFill>
                            <a:schemeClr val="tx1"/>
                          </a:solidFill>
                          <a:latin typeface=""/>
                        </a:rPr>
                        <a:t>– 30% </a:t>
                      </a:r>
                    </a:p>
                  </a:txBody>
                  <a:tcPr anchor="ctr">
                    <a:lnT w="57150" cap="flat" cmpd="sng" algn="ctr">
                      <a:solidFill>
                        <a:schemeClr val="bg1"/>
                      </a:solidFill>
                      <a:prstDash val="solid"/>
                      <a:round/>
                      <a:headEnd type="none" w="med" len="med"/>
                      <a:tailEnd type="none" w="med" len="med"/>
                    </a:lnT>
                    <a:solidFill>
                      <a:schemeClr val="bg2">
                        <a:alpha val="49804"/>
                      </a:schemeClr>
                    </a:solidFill>
                  </a:tcPr>
                </a:tc>
                <a:extLst>
                  <a:ext uri="{0D108BD9-81ED-4DB2-BD59-A6C34878D82A}">
                    <a16:rowId xmlns:a16="http://schemas.microsoft.com/office/drawing/2014/main" val="3255030549"/>
                  </a:ext>
                </a:extLst>
              </a:tr>
            </a:tbl>
          </a:graphicData>
        </a:graphic>
      </p:graphicFrame>
      <p:sp>
        <p:nvSpPr>
          <p:cNvPr id="7" name="Rectangle: Top Corners Snipped 6">
            <a:extLst>
              <a:ext uri="{FF2B5EF4-FFF2-40B4-BE49-F238E27FC236}">
                <a16:creationId xmlns:a16="http://schemas.microsoft.com/office/drawing/2014/main" id="{D2AA7C0C-753F-6DFE-5C24-30F95F0214A7}"/>
              </a:ext>
            </a:extLst>
          </p:cNvPr>
          <p:cNvSpPr/>
          <p:nvPr/>
        </p:nvSpPr>
        <p:spPr>
          <a:xfrm rot="5400000">
            <a:off x="3051810" y="-3073325"/>
            <a:ext cx="571500" cy="6675120"/>
          </a:xfrm>
          <a:prstGeom prst="snip2SameRect">
            <a:avLst>
              <a:gd name="adj1" fmla="val 42727"/>
              <a:gd name="adj2" fmla="val 0"/>
            </a:avLst>
          </a:prstGeom>
          <a:solidFill>
            <a:schemeClr val="accent1"/>
          </a:solidFill>
          <a:ln>
            <a:noFill/>
          </a:ln>
          <a:effectLst>
            <a:outerShdw blurRad="50800" dist="38100" dir="2700000" algn="tl" rotWithShape="0">
              <a:srgbClr val="0070C0">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Top </a:t>
            </a:r>
            <a:r>
              <a:rPr lang="en-US" sz="2000" b="1" dirty="0">
                <a:solidFill>
                  <a:prstClr val="white"/>
                </a:solidFill>
                <a:latin typeface="Calibri" panose="020F0502020204030204" pitchFamily="34" charset="0"/>
                <a:ea typeface="Calibri" panose="020F0502020204030204" pitchFamily="34" charset="0"/>
                <a:cs typeface="Calibri" panose="020F0502020204030204" pitchFamily="34" charset="0"/>
              </a:rPr>
              <a:t>impacts on fertility decisions </a:t>
            </a: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by gender and age</a:t>
            </a:r>
          </a:p>
        </p:txBody>
      </p:sp>
      <p:sp>
        <p:nvSpPr>
          <p:cNvPr id="4" name="TextBox 3">
            <a:extLst>
              <a:ext uri="{FF2B5EF4-FFF2-40B4-BE49-F238E27FC236}">
                <a16:creationId xmlns:a16="http://schemas.microsoft.com/office/drawing/2014/main" id="{9413AFF9-578B-982A-588D-AB8B94007EE3}"/>
              </a:ext>
            </a:extLst>
          </p:cNvPr>
          <p:cNvSpPr txBox="1"/>
          <p:nvPr/>
        </p:nvSpPr>
        <p:spPr>
          <a:xfrm>
            <a:off x="914651" y="6009501"/>
            <a:ext cx="2725093"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By % A major impact</a:t>
            </a:r>
          </a:p>
        </p:txBody>
      </p:sp>
      <p:pic>
        <p:nvPicPr>
          <p:cNvPr id="6" name="Picture 5">
            <a:extLst>
              <a:ext uri="{FF2B5EF4-FFF2-40B4-BE49-F238E27FC236}">
                <a16:creationId xmlns:a16="http://schemas.microsoft.com/office/drawing/2014/main" id="{9FD6BCBD-E71D-5535-D146-8ED4B7755EC8}"/>
              </a:ext>
            </a:extLst>
          </p:cNvPr>
          <p:cNvPicPr>
            <a:picLocks noChangeAspect="1"/>
          </p:cNvPicPr>
          <p:nvPr/>
        </p:nvPicPr>
        <p:blipFill>
          <a:blip r:embed="rId3"/>
          <a:stretch>
            <a:fillRect/>
          </a:stretch>
        </p:blipFill>
        <p:spPr>
          <a:xfrm>
            <a:off x="0" y="6286500"/>
            <a:ext cx="2286000" cy="571500"/>
          </a:xfrm>
          <a:prstGeom prst="rect">
            <a:avLst/>
          </a:prstGeom>
        </p:spPr>
      </p:pic>
      <p:pic>
        <p:nvPicPr>
          <p:cNvPr id="10" name="Picture 9" descr="A blue letter p&#10;&#10;Description automatically generated">
            <a:extLst>
              <a:ext uri="{FF2B5EF4-FFF2-40B4-BE49-F238E27FC236}">
                <a16:creationId xmlns:a16="http://schemas.microsoft.com/office/drawing/2014/main" id="{2202AE07-0732-1D75-1365-206DE9E199DD}"/>
              </a:ext>
            </a:extLst>
          </p:cNvPr>
          <p:cNvPicPr>
            <a:picLocks noChangeAspect="1"/>
          </p:cNvPicPr>
          <p:nvPr/>
        </p:nvPicPr>
        <p:blipFill>
          <a:blip r:embed="rId4"/>
          <a:stretch>
            <a:fillRect/>
          </a:stretch>
        </p:blipFill>
        <p:spPr>
          <a:xfrm>
            <a:off x="10383981" y="6343650"/>
            <a:ext cx="1787237" cy="457200"/>
          </a:xfrm>
          <a:prstGeom prst="rect">
            <a:avLst/>
          </a:prstGeom>
        </p:spPr>
      </p:pic>
      <p:sp>
        <p:nvSpPr>
          <p:cNvPr id="11" name="Content Placeholder 4">
            <a:extLst>
              <a:ext uri="{FF2B5EF4-FFF2-40B4-BE49-F238E27FC236}">
                <a16:creationId xmlns:a16="http://schemas.microsoft.com/office/drawing/2014/main" id="{D8243EFC-47D6-2345-AAF1-3DC9C9404352}"/>
              </a:ext>
            </a:extLst>
          </p:cNvPr>
          <p:cNvSpPr txBox="1">
            <a:spLocks/>
          </p:cNvSpPr>
          <p:nvPr/>
        </p:nvSpPr>
        <p:spPr>
          <a:xfrm>
            <a:off x="246682" y="1600200"/>
            <a:ext cx="11610038" cy="548640"/>
          </a:xfrm>
          <a:prstGeom prst="rect">
            <a:avLst/>
          </a:prstGeom>
          <a:solidFill>
            <a:schemeClr val="bg1">
              <a:lumMod val="8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a:latin typeface="Calibri" panose="020F0502020204030204" pitchFamily="34" charset="0"/>
                <a:ea typeface="Calibri" panose="020F0502020204030204" pitchFamily="34" charset="0"/>
                <a:cs typeface="Calibri" panose="020F0502020204030204" pitchFamily="34" charset="0"/>
              </a:rPr>
              <a:t>Now I am going to read you some reasons that may impact people’s ability or decision to have children. For each, please tell me how much of an impact this reason has had on you — a major impact, somewhat of an impact, a little impact, or no impact at all. </a:t>
            </a:r>
          </a:p>
        </p:txBody>
      </p:sp>
    </p:spTree>
    <p:extLst>
      <p:ext uri="{BB962C8B-B14F-4D97-AF65-F5344CB8AC3E}">
        <p14:creationId xmlns:p14="http://schemas.microsoft.com/office/powerpoint/2010/main" val="2065200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CEA05D-A4EE-A5B6-69F5-E0A88C1EBB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647BA-54F3-4947-665E-F61FBF8AFCB3}"/>
              </a:ext>
            </a:extLst>
          </p:cNvPr>
          <p:cNvSpPr>
            <a:spLocks noGrp="1"/>
          </p:cNvSpPr>
          <p:nvPr>
            <p:ph type="title"/>
          </p:nvPr>
        </p:nvSpPr>
        <p:spPr>
          <a:xfrm>
            <a:off x="335280" y="548640"/>
            <a:ext cx="11521440" cy="1136138"/>
          </a:xfrm>
        </p:spPr>
        <p:txBody>
          <a:bodyPr>
            <a:noAutofit/>
          </a:bodyPr>
          <a:lstStyle/>
          <a:p>
            <a:r>
              <a:rPr lang="en-US" sz="1400" dirty="0"/>
              <a:t>Similarly, different generations describe unique reasons that impact their ability or decision to have children. </a:t>
            </a:r>
            <a:r>
              <a:rPr lang="en-US" sz="1400" u="sng" dirty="0"/>
              <a:t>Worries about the state of the world</a:t>
            </a:r>
            <a:r>
              <a:rPr lang="en-US" sz="1400" dirty="0"/>
              <a:t> and </a:t>
            </a:r>
            <a:r>
              <a:rPr lang="en-US" sz="1400" u="sng" dirty="0"/>
              <a:t>affordability</a:t>
            </a:r>
            <a:r>
              <a:rPr lang="en-US" sz="1400" dirty="0"/>
              <a:t> are top impacts for Gen Z and Millennials. Gen Z also says that </a:t>
            </a:r>
            <a:r>
              <a:rPr lang="en-US" sz="1400" u="sng" dirty="0"/>
              <a:t>mental health</a:t>
            </a:r>
            <a:r>
              <a:rPr lang="en-US" sz="1400" dirty="0"/>
              <a:t> is a top tier impact, followed by </a:t>
            </a:r>
            <a:r>
              <a:rPr lang="en-US" sz="1400" u="sng" dirty="0"/>
              <a:t>worries about laws that restrict abortion and reproductive health care</a:t>
            </a:r>
            <a:r>
              <a:rPr lang="en-US" sz="1400" dirty="0"/>
              <a:t>. Gen X and Boomers say </a:t>
            </a:r>
            <a:r>
              <a:rPr lang="en-US" sz="1400" u="sng" dirty="0"/>
              <a:t>age</a:t>
            </a:r>
            <a:r>
              <a:rPr lang="en-US" sz="1400" dirty="0"/>
              <a:t> is the biggest impact on their ability or decision to have children, followed by secondary impacts of </a:t>
            </a:r>
            <a:r>
              <a:rPr lang="en-US" sz="1400" u="sng" dirty="0"/>
              <a:t>affordability</a:t>
            </a:r>
            <a:r>
              <a:rPr lang="en-US" sz="1400" dirty="0"/>
              <a:t> and </a:t>
            </a:r>
            <a:r>
              <a:rPr lang="en-US" sz="1400" u="sng" dirty="0"/>
              <a:t>worries about the world</a:t>
            </a:r>
            <a:r>
              <a:rPr lang="en-US" sz="1400" dirty="0"/>
              <a:t>.</a:t>
            </a:r>
            <a:endParaRPr lang="en-US" sz="1600" dirty="0"/>
          </a:p>
        </p:txBody>
      </p:sp>
      <p:sp>
        <p:nvSpPr>
          <p:cNvPr id="7" name="Rectangle: Top Corners Snipped 6">
            <a:extLst>
              <a:ext uri="{FF2B5EF4-FFF2-40B4-BE49-F238E27FC236}">
                <a16:creationId xmlns:a16="http://schemas.microsoft.com/office/drawing/2014/main" id="{B24CA4F4-13AF-7A43-DCC2-CF180D61012F}"/>
              </a:ext>
            </a:extLst>
          </p:cNvPr>
          <p:cNvSpPr/>
          <p:nvPr/>
        </p:nvSpPr>
        <p:spPr>
          <a:xfrm rot="5400000">
            <a:off x="2948104" y="-2948105"/>
            <a:ext cx="571500" cy="6467710"/>
          </a:xfrm>
          <a:prstGeom prst="snip2SameRect">
            <a:avLst>
              <a:gd name="adj1" fmla="val 42727"/>
              <a:gd name="adj2" fmla="val 0"/>
            </a:avLst>
          </a:prstGeom>
          <a:solidFill>
            <a:schemeClr val="accent1"/>
          </a:solidFill>
          <a:ln>
            <a:noFill/>
          </a:ln>
          <a:effectLst>
            <a:outerShdw blurRad="50800" dist="38100" dir="2700000" algn="tl" rotWithShape="0">
              <a:srgbClr val="0070C0">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Top </a:t>
            </a:r>
            <a:r>
              <a:rPr lang="en-US" sz="2000" b="1" dirty="0">
                <a:solidFill>
                  <a:prstClr val="white"/>
                </a:solidFill>
                <a:latin typeface="Calibri" panose="020F0502020204030204" pitchFamily="34" charset="0"/>
                <a:ea typeface="Calibri" panose="020F0502020204030204" pitchFamily="34" charset="0"/>
                <a:cs typeface="Calibri" panose="020F0502020204030204" pitchFamily="34" charset="0"/>
              </a:rPr>
              <a:t>impacts on fertility decisions </a:t>
            </a: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by generation</a:t>
            </a:r>
          </a:p>
        </p:txBody>
      </p:sp>
      <p:graphicFrame>
        <p:nvGraphicFramePr>
          <p:cNvPr id="3" name="Content Placeholder 8">
            <a:extLst>
              <a:ext uri="{FF2B5EF4-FFF2-40B4-BE49-F238E27FC236}">
                <a16:creationId xmlns:a16="http://schemas.microsoft.com/office/drawing/2014/main" id="{D73324CD-F324-78DB-EC87-CAAD5F0C5E26}"/>
              </a:ext>
            </a:extLst>
          </p:cNvPr>
          <p:cNvGraphicFramePr>
            <a:graphicFrameLocks/>
          </p:cNvGraphicFramePr>
          <p:nvPr>
            <p:extLst>
              <p:ext uri="{D42A27DB-BD31-4B8C-83A1-F6EECF244321}">
                <p14:modId xmlns:p14="http://schemas.microsoft.com/office/powerpoint/2010/main" val="3106585974"/>
              </p:ext>
            </p:extLst>
          </p:nvPr>
        </p:nvGraphicFramePr>
        <p:xfrm>
          <a:off x="473861" y="2250370"/>
          <a:ext cx="11155680" cy="36576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062477402"/>
                    </a:ext>
                  </a:extLst>
                </a:gridCol>
                <a:gridCol w="9784080">
                  <a:extLst>
                    <a:ext uri="{9D8B030D-6E8A-4147-A177-3AD203B41FA5}">
                      <a16:colId xmlns:a16="http://schemas.microsoft.com/office/drawing/2014/main" val="1860553279"/>
                    </a:ext>
                  </a:extLst>
                </a:gridCol>
              </a:tblGrid>
              <a:tr h="914400">
                <a:tc>
                  <a:txBody>
                    <a:bodyPr/>
                    <a:lstStyle/>
                    <a:p>
                      <a:pPr algn="ctr"/>
                      <a:r>
                        <a:rPr lang="en-US" sz="1600" dirty="0">
                          <a:latin typeface=""/>
                        </a:rPr>
                        <a:t>Gen Z</a:t>
                      </a:r>
                    </a:p>
                  </a:txBody>
                  <a:tcPr anchor="ctr">
                    <a:solidFill>
                      <a:schemeClr val="accent3"/>
                    </a:solidFill>
                  </a:tcPr>
                </a:tc>
                <a:tc>
                  <a:txBody>
                    <a:bodyPr/>
                    <a:lstStyle/>
                    <a:p>
                      <a:pPr marL="285750" indent="-285750" algn="l" defTabSz="914400" rtl="0" eaLnBrk="1" latinLnBrk="0" hangingPunct="1">
                        <a:buFont typeface="Arial" panose="020B0604020202020204" pitchFamily="34" charset="0"/>
                        <a:buChar char="•"/>
                      </a:pPr>
                      <a:r>
                        <a:rPr lang="en-US" sz="1300" b="0" baseline="0" dirty="0">
                          <a:solidFill>
                            <a:schemeClr val="accent2"/>
                          </a:solidFill>
                          <a:latin typeface=""/>
                        </a:rPr>
                        <a:t>Can’t afford kids/more kids </a:t>
                      </a:r>
                      <a:r>
                        <a:rPr lang="en-US" sz="1300" b="0" baseline="0" dirty="0">
                          <a:solidFill>
                            <a:schemeClr val="tx1"/>
                          </a:solidFill>
                          <a:latin typeface=""/>
                        </a:rPr>
                        <a:t>– 40%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baseline="0" dirty="0">
                          <a:solidFill>
                            <a:schemeClr val="accent1"/>
                          </a:solidFill>
                          <a:latin typeface=""/>
                        </a:rPr>
                        <a:t>Worried about the state of the world </a:t>
                      </a:r>
                      <a:r>
                        <a:rPr lang="en-US" sz="1300" b="0" baseline="0" dirty="0">
                          <a:solidFill>
                            <a:schemeClr val="tx1"/>
                          </a:solidFill>
                          <a:latin typeface=""/>
                        </a:rPr>
                        <a:t>– 35% </a:t>
                      </a:r>
                    </a:p>
                    <a:p>
                      <a:pPr marL="285750" indent="-285750" algn="l" defTabSz="914400" rtl="0" eaLnBrk="1" latinLnBrk="0" hangingPunct="1">
                        <a:buFont typeface="Arial" panose="020B0604020202020204" pitchFamily="34" charset="0"/>
                        <a:buChar char="•"/>
                      </a:pPr>
                      <a:r>
                        <a:rPr lang="en-US" sz="1300" b="0" kern="1200" baseline="0" dirty="0">
                          <a:solidFill>
                            <a:schemeClr val="accent3"/>
                          </a:solidFill>
                          <a:latin typeface=""/>
                          <a:ea typeface="+mn-ea"/>
                          <a:cs typeface="+mn-cs"/>
                        </a:rPr>
                        <a:t>Mental health </a:t>
                      </a:r>
                      <a:r>
                        <a:rPr lang="en-US" sz="1300" b="0" kern="1200" baseline="0" dirty="0">
                          <a:solidFill>
                            <a:schemeClr val="tx1"/>
                          </a:solidFill>
                          <a:latin typeface=""/>
                          <a:ea typeface="+mn-ea"/>
                          <a:cs typeface="+mn-cs"/>
                        </a:rPr>
                        <a:t>– 34%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baseline="0" dirty="0">
                          <a:solidFill>
                            <a:srgbClr val="FF0000"/>
                          </a:solidFill>
                          <a:latin typeface=""/>
                        </a:rPr>
                        <a:t>Worried about how laws that restrict abortion and reproductive health care will affect you/your partner during pregnancy </a:t>
                      </a:r>
                      <a:r>
                        <a:rPr lang="en-US" sz="1300" b="0" baseline="0" dirty="0">
                          <a:solidFill>
                            <a:schemeClr val="tx1"/>
                          </a:solidFill>
                          <a:latin typeface=""/>
                        </a:rPr>
                        <a:t>– 30% </a:t>
                      </a:r>
                    </a:p>
                  </a:txBody>
                  <a:tcPr anchor="ctr">
                    <a:solidFill>
                      <a:schemeClr val="bg1">
                        <a:lumMod val="95000"/>
                      </a:schemeClr>
                    </a:solidFill>
                  </a:tcPr>
                </a:tc>
                <a:extLst>
                  <a:ext uri="{0D108BD9-81ED-4DB2-BD59-A6C34878D82A}">
                    <a16:rowId xmlns:a16="http://schemas.microsoft.com/office/drawing/2014/main" val="62214875"/>
                  </a:ext>
                </a:extLst>
              </a:tr>
              <a:tr h="914400">
                <a:tc>
                  <a:txBody>
                    <a:bodyPr/>
                    <a:lstStyle/>
                    <a:p>
                      <a:pPr algn="ctr"/>
                      <a:r>
                        <a:rPr lang="en-US" sz="1600" b="1">
                          <a:solidFill>
                            <a:schemeClr val="bg1"/>
                          </a:solidFill>
                          <a:latin typeface=""/>
                        </a:rPr>
                        <a:t>Millennial</a:t>
                      </a:r>
                    </a:p>
                  </a:txBody>
                  <a:tcPr anchor="ctr">
                    <a:lnB w="57150" cap="flat" cmpd="sng" algn="ctr">
                      <a:solidFill>
                        <a:schemeClr val="bg1"/>
                      </a:solidFill>
                      <a:prstDash val="solid"/>
                      <a:round/>
                      <a:headEnd type="none" w="med" len="med"/>
                      <a:tailEnd type="none" w="med" len="med"/>
                    </a:lnB>
                    <a:solidFill>
                      <a:schemeClr val="accent3"/>
                    </a:solidFill>
                  </a:tcPr>
                </a:tc>
                <a:tc>
                  <a:txBody>
                    <a:bodyPr/>
                    <a:lstStyle/>
                    <a:p>
                      <a:pPr marL="285750" indent="-285750">
                        <a:buFont typeface="Arial" panose="020B0604020202020204" pitchFamily="34" charset="0"/>
                        <a:buChar char="•"/>
                      </a:pPr>
                      <a:r>
                        <a:rPr lang="en-US" sz="1300" b="0" baseline="0" dirty="0">
                          <a:solidFill>
                            <a:schemeClr val="accent1"/>
                          </a:solidFill>
                          <a:latin typeface=""/>
                        </a:rPr>
                        <a:t>Worried about the state of the world </a:t>
                      </a:r>
                      <a:r>
                        <a:rPr lang="en-US" sz="1300" b="0" baseline="0" dirty="0">
                          <a:solidFill>
                            <a:schemeClr val="tx1"/>
                          </a:solidFill>
                          <a:latin typeface=""/>
                        </a:rPr>
                        <a:t>– 35% </a:t>
                      </a:r>
                    </a:p>
                    <a:p>
                      <a:pPr marL="285750" indent="-285750">
                        <a:buFont typeface="Arial" panose="020B0604020202020204" pitchFamily="34" charset="0"/>
                        <a:buChar char="•"/>
                      </a:pPr>
                      <a:r>
                        <a:rPr lang="en-US" sz="1300" b="0" baseline="0" dirty="0">
                          <a:solidFill>
                            <a:schemeClr val="accent2"/>
                          </a:solidFill>
                          <a:latin typeface=""/>
                        </a:rPr>
                        <a:t>Can’t afford kids/more kids </a:t>
                      </a:r>
                      <a:r>
                        <a:rPr lang="en-US" sz="1300" b="0" baseline="0" dirty="0">
                          <a:solidFill>
                            <a:schemeClr val="tx1"/>
                          </a:solidFill>
                          <a:latin typeface=""/>
                        </a:rPr>
                        <a:t>– 30% </a:t>
                      </a:r>
                    </a:p>
                  </a:txBody>
                  <a:tcPr anchor="ctr">
                    <a:lnB w="5715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43676231"/>
                  </a:ext>
                </a:extLst>
              </a:tr>
              <a:tr h="914400">
                <a:tc>
                  <a:txBody>
                    <a:bodyPr/>
                    <a:lstStyle/>
                    <a:p>
                      <a:pPr algn="ctr"/>
                      <a:r>
                        <a:rPr lang="en-US" sz="1600" b="1">
                          <a:solidFill>
                            <a:schemeClr val="bg1"/>
                          </a:solidFill>
                          <a:latin typeface=""/>
                        </a:rPr>
                        <a:t>Gen X</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3"/>
                    </a:solidFill>
                  </a:tcPr>
                </a:tc>
                <a:tc>
                  <a:txBody>
                    <a:bodyPr/>
                    <a:lstStyle/>
                    <a:p>
                      <a:pPr marL="285750" indent="-285750" algn="l" defTabSz="914400" rtl="0" eaLnBrk="1" latinLnBrk="0" hangingPunct="1">
                        <a:buFont typeface="Arial" panose="020B0604020202020204" pitchFamily="34" charset="0"/>
                        <a:buChar char="•"/>
                      </a:pPr>
                      <a:r>
                        <a:rPr lang="en-US" sz="1300" b="0" kern="1200" baseline="0" dirty="0">
                          <a:solidFill>
                            <a:schemeClr val="accent4"/>
                          </a:solidFill>
                          <a:latin typeface=""/>
                          <a:ea typeface="+mn-ea"/>
                          <a:cs typeface="+mn-cs"/>
                        </a:rPr>
                        <a:t>Age</a:t>
                      </a:r>
                      <a:r>
                        <a:rPr lang="en-US" sz="1300" b="0" kern="1200" baseline="0" dirty="0">
                          <a:solidFill>
                            <a:schemeClr val="tx1"/>
                          </a:solidFill>
                          <a:latin typeface=""/>
                          <a:ea typeface="+mn-ea"/>
                          <a:cs typeface="+mn-cs"/>
                        </a:rPr>
                        <a:t> – 39% </a:t>
                      </a:r>
                    </a:p>
                    <a:p>
                      <a:pPr marL="285750" indent="-285750">
                        <a:buFont typeface="Arial" panose="020B0604020202020204" pitchFamily="34" charset="0"/>
                        <a:buChar char="•"/>
                      </a:pPr>
                      <a:r>
                        <a:rPr lang="en-US" sz="1300" b="0" baseline="0" dirty="0">
                          <a:solidFill>
                            <a:schemeClr val="accent1"/>
                          </a:solidFill>
                          <a:latin typeface=""/>
                        </a:rPr>
                        <a:t>Worried about the state of the world </a:t>
                      </a:r>
                      <a:r>
                        <a:rPr lang="en-US" sz="1300" b="0" baseline="0" dirty="0">
                          <a:solidFill>
                            <a:schemeClr val="tx1"/>
                          </a:solidFill>
                          <a:latin typeface=""/>
                        </a:rPr>
                        <a:t>– 32% </a:t>
                      </a:r>
                    </a:p>
                    <a:p>
                      <a:pPr marL="285750" indent="-285750">
                        <a:buFont typeface="Arial" panose="020B0604020202020204" pitchFamily="34" charset="0"/>
                        <a:buChar char="•"/>
                      </a:pPr>
                      <a:r>
                        <a:rPr lang="en-US" sz="1300" b="0" baseline="0" dirty="0">
                          <a:solidFill>
                            <a:schemeClr val="accent2"/>
                          </a:solidFill>
                          <a:latin typeface=""/>
                        </a:rPr>
                        <a:t>Can’t afford kids/more kids </a:t>
                      </a:r>
                      <a:r>
                        <a:rPr lang="en-US" sz="1300" b="0" baseline="0" dirty="0">
                          <a:solidFill>
                            <a:schemeClr val="tx1"/>
                          </a:solidFill>
                          <a:latin typeface=""/>
                        </a:rPr>
                        <a:t>– 29% </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57076351"/>
                  </a:ext>
                </a:extLst>
              </a:tr>
              <a:tr h="914400">
                <a:tc>
                  <a:txBody>
                    <a:bodyPr/>
                    <a:lstStyle/>
                    <a:p>
                      <a:pPr algn="ctr"/>
                      <a:r>
                        <a:rPr lang="en-US" sz="1600" b="1" dirty="0">
                          <a:solidFill>
                            <a:schemeClr val="bg1"/>
                          </a:solidFill>
                          <a:latin typeface=""/>
                        </a:rPr>
                        <a:t>Boomer</a:t>
                      </a:r>
                    </a:p>
                  </a:txBody>
                  <a:tcPr anchor="ctr">
                    <a:lnT w="57150" cap="flat" cmpd="sng" algn="ctr">
                      <a:solidFill>
                        <a:schemeClr val="bg1"/>
                      </a:solidFill>
                      <a:prstDash val="solid"/>
                      <a:round/>
                      <a:headEnd type="none" w="med" len="med"/>
                      <a:tailEnd type="none" w="med" len="med"/>
                    </a:lnT>
                    <a:solidFill>
                      <a:schemeClr val="accent3"/>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kern="1200" baseline="0" dirty="0">
                          <a:solidFill>
                            <a:schemeClr val="accent4"/>
                          </a:solidFill>
                          <a:latin typeface=""/>
                          <a:ea typeface="+mn-ea"/>
                          <a:cs typeface="+mn-cs"/>
                        </a:rPr>
                        <a:t>Age</a:t>
                      </a:r>
                      <a:r>
                        <a:rPr lang="en-US" sz="1300" b="0" kern="1200" baseline="0" dirty="0">
                          <a:solidFill>
                            <a:schemeClr val="tx1"/>
                          </a:solidFill>
                          <a:latin typeface=""/>
                          <a:ea typeface="+mn-ea"/>
                          <a:cs typeface="+mn-cs"/>
                        </a:rPr>
                        <a:t> – 41%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baseline="0" dirty="0">
                          <a:solidFill>
                            <a:schemeClr val="accent2"/>
                          </a:solidFill>
                          <a:latin typeface=""/>
                        </a:rPr>
                        <a:t>Can’t afford kids/more kids</a:t>
                      </a:r>
                      <a:r>
                        <a:rPr lang="en-US" sz="1300" b="0" baseline="0" dirty="0">
                          <a:solidFill>
                            <a:srgbClr val="00B050"/>
                          </a:solidFill>
                          <a:latin typeface=""/>
                        </a:rPr>
                        <a:t> </a:t>
                      </a:r>
                      <a:r>
                        <a:rPr lang="en-US" sz="1300" b="0" baseline="0" dirty="0">
                          <a:solidFill>
                            <a:schemeClr val="tx1"/>
                          </a:solidFill>
                          <a:latin typeface=""/>
                        </a:rPr>
                        <a:t>– 23%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baseline="0" dirty="0">
                          <a:solidFill>
                            <a:schemeClr val="accent1"/>
                          </a:solidFill>
                          <a:latin typeface=""/>
                        </a:rPr>
                        <a:t>Worried about the state of the world </a:t>
                      </a:r>
                      <a:r>
                        <a:rPr lang="en-US" sz="1300" b="0" baseline="0" dirty="0">
                          <a:solidFill>
                            <a:schemeClr val="tx1"/>
                          </a:solidFill>
                          <a:latin typeface=""/>
                        </a:rPr>
                        <a:t>– 22% </a:t>
                      </a:r>
                    </a:p>
                  </a:txBody>
                  <a:tcPr anchor="ctr">
                    <a:lnT w="57150" cap="flat" cmpd="sng" algn="ctr">
                      <a:solidFill>
                        <a:schemeClr val="bg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869633231"/>
                  </a:ext>
                </a:extLst>
              </a:tr>
            </a:tbl>
          </a:graphicData>
        </a:graphic>
      </p:graphicFrame>
      <p:sp>
        <p:nvSpPr>
          <p:cNvPr id="5" name="TextBox 4">
            <a:extLst>
              <a:ext uri="{FF2B5EF4-FFF2-40B4-BE49-F238E27FC236}">
                <a16:creationId xmlns:a16="http://schemas.microsoft.com/office/drawing/2014/main" id="{E55724C5-5B55-CA1F-C2CA-8008CACB5DDC}"/>
              </a:ext>
            </a:extLst>
          </p:cNvPr>
          <p:cNvSpPr txBox="1"/>
          <p:nvPr/>
        </p:nvSpPr>
        <p:spPr>
          <a:xfrm>
            <a:off x="8465820" y="3567051"/>
            <a:ext cx="3390900" cy="1107996"/>
          </a:xfrm>
          <a:prstGeom prst="rect">
            <a:avLst/>
          </a:prstGeom>
          <a:solidFill>
            <a:schemeClr val="accent5"/>
          </a:solidFill>
          <a:ln>
            <a:noFill/>
          </a:ln>
        </p:spPr>
        <p:txBody>
          <a:bodyPr wrap="square" rtlCol="0" anchor="ctr">
            <a:spAutoFit/>
          </a:bodyPr>
          <a:lstStyle/>
          <a:p>
            <a:r>
              <a:rPr lang="en-US" sz="1100" dirty="0">
                <a:latin typeface="Calibri" panose="020F0502020204030204" pitchFamily="34" charset="0"/>
                <a:ea typeface="Calibri" panose="020F0502020204030204" pitchFamily="34" charset="0"/>
                <a:cs typeface="Calibri" panose="020F0502020204030204" pitchFamily="34" charset="0"/>
              </a:rPr>
              <a:t>In the focus groups, it was harder for Gen Z men and Millennial men and women to make the connection between people’s decisions about having children and abortion/reproductive health care and climate change, while it was easier for Gen Z and Gen X women to make this connection.</a:t>
            </a:r>
          </a:p>
        </p:txBody>
      </p:sp>
      <p:pic>
        <p:nvPicPr>
          <p:cNvPr id="6" name="Picture 5">
            <a:extLst>
              <a:ext uri="{FF2B5EF4-FFF2-40B4-BE49-F238E27FC236}">
                <a16:creationId xmlns:a16="http://schemas.microsoft.com/office/drawing/2014/main" id="{071267CF-0507-22CA-E223-EE5EC96DCDC3}"/>
              </a:ext>
            </a:extLst>
          </p:cNvPr>
          <p:cNvPicPr>
            <a:picLocks noChangeAspect="1"/>
          </p:cNvPicPr>
          <p:nvPr/>
        </p:nvPicPr>
        <p:blipFill>
          <a:blip r:embed="rId3"/>
          <a:stretch>
            <a:fillRect/>
          </a:stretch>
        </p:blipFill>
        <p:spPr>
          <a:xfrm>
            <a:off x="0" y="6286500"/>
            <a:ext cx="2286000" cy="571500"/>
          </a:xfrm>
          <a:prstGeom prst="rect">
            <a:avLst/>
          </a:prstGeom>
        </p:spPr>
      </p:pic>
      <p:pic>
        <p:nvPicPr>
          <p:cNvPr id="10" name="Picture 9" descr="A blue letter p&#10;&#10;Description automatically generated">
            <a:extLst>
              <a:ext uri="{FF2B5EF4-FFF2-40B4-BE49-F238E27FC236}">
                <a16:creationId xmlns:a16="http://schemas.microsoft.com/office/drawing/2014/main" id="{3C4D5A3D-C39B-C2BE-3874-6F6DFABCA61C}"/>
              </a:ext>
            </a:extLst>
          </p:cNvPr>
          <p:cNvPicPr>
            <a:picLocks noChangeAspect="1"/>
          </p:cNvPicPr>
          <p:nvPr/>
        </p:nvPicPr>
        <p:blipFill>
          <a:blip r:embed="rId4"/>
          <a:stretch>
            <a:fillRect/>
          </a:stretch>
        </p:blipFill>
        <p:spPr>
          <a:xfrm>
            <a:off x="10383981" y="6343650"/>
            <a:ext cx="1787237" cy="457200"/>
          </a:xfrm>
          <a:prstGeom prst="rect">
            <a:avLst/>
          </a:prstGeom>
        </p:spPr>
      </p:pic>
      <p:sp>
        <p:nvSpPr>
          <p:cNvPr id="13" name="Content Placeholder 4">
            <a:extLst>
              <a:ext uri="{FF2B5EF4-FFF2-40B4-BE49-F238E27FC236}">
                <a16:creationId xmlns:a16="http://schemas.microsoft.com/office/drawing/2014/main" id="{A0FC185A-7063-B106-7844-6387328F80EB}"/>
              </a:ext>
            </a:extLst>
          </p:cNvPr>
          <p:cNvSpPr txBox="1">
            <a:spLocks/>
          </p:cNvSpPr>
          <p:nvPr/>
        </p:nvSpPr>
        <p:spPr>
          <a:xfrm>
            <a:off x="246682" y="1600200"/>
            <a:ext cx="11610038" cy="548640"/>
          </a:xfrm>
          <a:prstGeom prst="rect">
            <a:avLst/>
          </a:prstGeom>
          <a:solidFill>
            <a:schemeClr val="bg1">
              <a:lumMod val="8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a:latin typeface="Calibri" panose="020F0502020204030204" pitchFamily="34" charset="0"/>
                <a:ea typeface="Calibri" panose="020F0502020204030204" pitchFamily="34" charset="0"/>
                <a:cs typeface="Calibri" panose="020F0502020204030204" pitchFamily="34" charset="0"/>
              </a:rPr>
              <a:t>Now I am going to read you some reasons that may impact people’s ability or decision to have children. For each, please tell me how much of an impact this reason has had on you — a major impact, somewhat of an impact, a little impact, or no impact at all. </a:t>
            </a:r>
          </a:p>
        </p:txBody>
      </p:sp>
      <p:sp>
        <p:nvSpPr>
          <p:cNvPr id="14" name="TextBox 13">
            <a:extLst>
              <a:ext uri="{FF2B5EF4-FFF2-40B4-BE49-F238E27FC236}">
                <a16:creationId xmlns:a16="http://schemas.microsoft.com/office/drawing/2014/main" id="{7DFA639F-1127-CB3A-2982-6A1E75A2E025}"/>
              </a:ext>
            </a:extLst>
          </p:cNvPr>
          <p:cNvSpPr txBox="1"/>
          <p:nvPr/>
        </p:nvSpPr>
        <p:spPr>
          <a:xfrm>
            <a:off x="914651" y="6009501"/>
            <a:ext cx="2725093"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By % A major impact</a:t>
            </a:r>
          </a:p>
        </p:txBody>
      </p:sp>
    </p:spTree>
    <p:extLst>
      <p:ext uri="{BB962C8B-B14F-4D97-AF65-F5344CB8AC3E}">
        <p14:creationId xmlns:p14="http://schemas.microsoft.com/office/powerpoint/2010/main" val="13955993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02B69-4188-4028-99F9-383F6E220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322539-7E1C-41A8-AFBB-4A36733696EB}"/>
              </a:ext>
            </a:extLst>
          </p:cNvPr>
          <p:cNvSpPr>
            <a:spLocks noGrp="1"/>
          </p:cNvSpPr>
          <p:nvPr>
            <p:ph type="title"/>
          </p:nvPr>
        </p:nvSpPr>
        <p:spPr>
          <a:xfrm>
            <a:off x="335280" y="548640"/>
            <a:ext cx="11521440" cy="1136138"/>
          </a:xfrm>
        </p:spPr>
        <p:txBody>
          <a:bodyPr>
            <a:noAutofit/>
          </a:bodyPr>
          <a:lstStyle/>
          <a:p>
            <a:r>
              <a:rPr lang="en-US" sz="1600" dirty="0"/>
              <a:t>Finally, race influences the reasons that impact people’s ability or decision to have children. Across race, people say </a:t>
            </a:r>
            <a:r>
              <a:rPr lang="en-US" sz="1600" u="sng" dirty="0"/>
              <a:t>age</a:t>
            </a:r>
            <a:r>
              <a:rPr lang="en-US" sz="1600" dirty="0"/>
              <a:t> is a top impact. Black and Latino/a adults also say that </a:t>
            </a:r>
            <a:r>
              <a:rPr lang="en-US" sz="1600" u="sng" dirty="0"/>
              <a:t>affordability</a:t>
            </a:r>
            <a:r>
              <a:rPr lang="en-US" sz="1600" dirty="0"/>
              <a:t> has a major impact. </a:t>
            </a:r>
            <a:r>
              <a:rPr lang="en-US" sz="1600" u="sng" dirty="0"/>
              <a:t>Worries about the state of the world</a:t>
            </a:r>
            <a:r>
              <a:rPr lang="en-US" sz="1600" dirty="0"/>
              <a:t> are a top impact for white and Latino/a adults. </a:t>
            </a:r>
            <a:endParaRPr lang="en-US" sz="1800" dirty="0"/>
          </a:p>
        </p:txBody>
      </p:sp>
      <p:sp>
        <p:nvSpPr>
          <p:cNvPr id="7" name="Rectangle: Top Corners Snipped 6">
            <a:extLst>
              <a:ext uri="{FF2B5EF4-FFF2-40B4-BE49-F238E27FC236}">
                <a16:creationId xmlns:a16="http://schemas.microsoft.com/office/drawing/2014/main" id="{C6057EB8-89CC-6DEC-6020-7920F71CDD8F}"/>
              </a:ext>
            </a:extLst>
          </p:cNvPr>
          <p:cNvSpPr/>
          <p:nvPr/>
        </p:nvSpPr>
        <p:spPr>
          <a:xfrm rot="5400000">
            <a:off x="2592324" y="-2592324"/>
            <a:ext cx="576072" cy="5760720"/>
          </a:xfrm>
          <a:prstGeom prst="snip2SameRect">
            <a:avLst>
              <a:gd name="adj1" fmla="val 42727"/>
              <a:gd name="adj2" fmla="val 0"/>
            </a:avLst>
          </a:prstGeom>
          <a:solidFill>
            <a:schemeClr val="accent1"/>
          </a:solidFill>
          <a:ln>
            <a:noFill/>
          </a:ln>
          <a:effectLst>
            <a:outerShdw blurRad="50800" dist="38100" dir="2700000" algn="tl" rotWithShape="0">
              <a:srgbClr val="0070C0">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Top </a:t>
            </a:r>
            <a:r>
              <a:rPr lang="en-US" sz="2000" b="1" dirty="0">
                <a:solidFill>
                  <a:prstClr val="white"/>
                </a:solidFill>
                <a:latin typeface="Calibri" panose="020F0502020204030204" pitchFamily="34" charset="0"/>
                <a:ea typeface="Calibri" panose="020F0502020204030204" pitchFamily="34" charset="0"/>
                <a:cs typeface="Calibri" panose="020F0502020204030204" pitchFamily="34" charset="0"/>
              </a:rPr>
              <a:t>impacts on fertility decisions </a:t>
            </a: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by </a:t>
            </a:r>
            <a:r>
              <a:rPr lang="en-US" sz="2000" b="1" dirty="0">
                <a:solidFill>
                  <a:prstClr val="white"/>
                </a:solidFill>
                <a:latin typeface="Calibri" panose="020F0502020204030204" pitchFamily="34" charset="0"/>
                <a:ea typeface="Calibri" panose="020F0502020204030204" pitchFamily="34" charset="0"/>
                <a:cs typeface="Calibri" panose="020F0502020204030204" pitchFamily="34" charset="0"/>
              </a:rPr>
              <a:t>race</a:t>
            </a:r>
            <a:endPar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8" name="Content Placeholder 8">
            <a:extLst>
              <a:ext uri="{FF2B5EF4-FFF2-40B4-BE49-F238E27FC236}">
                <a16:creationId xmlns:a16="http://schemas.microsoft.com/office/drawing/2014/main" id="{50BB6A68-C229-6C99-1B1D-DF636475E17C}"/>
              </a:ext>
            </a:extLst>
          </p:cNvPr>
          <p:cNvGraphicFramePr>
            <a:graphicFrameLocks/>
          </p:cNvGraphicFramePr>
          <p:nvPr>
            <p:extLst>
              <p:ext uri="{D42A27DB-BD31-4B8C-83A1-F6EECF244321}">
                <p14:modId xmlns:p14="http://schemas.microsoft.com/office/powerpoint/2010/main" val="3115794447"/>
              </p:ext>
            </p:extLst>
          </p:nvPr>
        </p:nvGraphicFramePr>
        <p:xfrm>
          <a:off x="2805581" y="2511921"/>
          <a:ext cx="6492240" cy="2926080"/>
        </p:xfrm>
        <a:graphic>
          <a:graphicData uri="http://schemas.openxmlformats.org/drawingml/2006/table">
            <a:tbl>
              <a:tblPr firstRow="1" bandRow="1">
                <a:tableStyleId>{5C22544A-7EE6-4342-B048-85BDC9FD1C3A}</a:tableStyleId>
              </a:tblPr>
              <a:tblGrid>
                <a:gridCol w="1005840">
                  <a:extLst>
                    <a:ext uri="{9D8B030D-6E8A-4147-A177-3AD203B41FA5}">
                      <a16:colId xmlns:a16="http://schemas.microsoft.com/office/drawing/2014/main" val="3062477402"/>
                    </a:ext>
                  </a:extLst>
                </a:gridCol>
                <a:gridCol w="5486400">
                  <a:extLst>
                    <a:ext uri="{9D8B030D-6E8A-4147-A177-3AD203B41FA5}">
                      <a16:colId xmlns:a16="http://schemas.microsoft.com/office/drawing/2014/main" val="1860553279"/>
                    </a:ext>
                  </a:extLst>
                </a:gridCol>
              </a:tblGrid>
              <a:tr h="1005840">
                <a:tc>
                  <a:txBody>
                    <a:bodyPr/>
                    <a:lstStyle/>
                    <a:p>
                      <a:pPr algn="ctr"/>
                      <a:r>
                        <a:rPr lang="en-US" sz="1600" dirty="0">
                          <a:latin typeface=""/>
                        </a:rPr>
                        <a:t>White</a:t>
                      </a:r>
                    </a:p>
                  </a:txBody>
                  <a:tcPr anchor="ctr">
                    <a:lnB w="57150" cap="flat" cmpd="sng" algn="ctr">
                      <a:solidFill>
                        <a:schemeClr val="bg1"/>
                      </a:solidFill>
                      <a:prstDash val="solid"/>
                      <a:round/>
                      <a:headEnd type="none" w="med" len="med"/>
                      <a:tailEnd type="none" w="med" len="med"/>
                    </a:lnB>
                    <a:solidFill>
                      <a:schemeClr val="accent2"/>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4"/>
                          </a:solidFill>
                          <a:latin typeface=""/>
                        </a:rPr>
                        <a:t>Age</a:t>
                      </a:r>
                      <a:r>
                        <a:rPr lang="en-US" sz="1400" b="0" dirty="0">
                          <a:solidFill>
                            <a:schemeClr val="tx1"/>
                          </a:solidFill>
                          <a:latin typeface=""/>
                        </a:rPr>
                        <a:t> – 32%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1"/>
                          </a:solidFill>
                          <a:latin typeface=""/>
                        </a:rPr>
                        <a:t>Worried about the state of the world </a:t>
                      </a:r>
                      <a:r>
                        <a:rPr lang="en-US" sz="1400" b="0" dirty="0">
                          <a:solidFill>
                            <a:schemeClr val="tx1"/>
                          </a:solidFill>
                          <a:latin typeface=""/>
                        </a:rPr>
                        <a:t>– 31% </a:t>
                      </a:r>
                    </a:p>
                  </a:txBody>
                  <a:tcPr anchor="ctr">
                    <a:lnB w="57150" cap="flat" cmpd="sng" algn="ctr">
                      <a:solidFill>
                        <a:schemeClr val="bg1"/>
                      </a:solidFill>
                      <a:prstDash val="solid"/>
                      <a:round/>
                      <a:headEnd type="none" w="med" len="med"/>
                      <a:tailEnd type="none" w="med" len="med"/>
                    </a:lnB>
                    <a:solidFill>
                      <a:schemeClr val="accent6">
                        <a:alpha val="49804"/>
                      </a:schemeClr>
                    </a:solidFill>
                  </a:tcPr>
                </a:tc>
                <a:extLst>
                  <a:ext uri="{0D108BD9-81ED-4DB2-BD59-A6C34878D82A}">
                    <a16:rowId xmlns:a16="http://schemas.microsoft.com/office/drawing/2014/main" val="62214875"/>
                  </a:ext>
                </a:extLst>
              </a:tr>
              <a:tr h="1005840">
                <a:tc>
                  <a:txBody>
                    <a:bodyPr/>
                    <a:lstStyle/>
                    <a:p>
                      <a:pPr algn="ctr"/>
                      <a:r>
                        <a:rPr lang="en-US" sz="1600" b="1" dirty="0">
                          <a:solidFill>
                            <a:schemeClr val="bg1"/>
                          </a:solidFill>
                          <a:latin typeface=""/>
                        </a:rPr>
                        <a:t>Black </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2"/>
                    </a:solidFill>
                  </a:tcPr>
                </a:tc>
                <a:tc>
                  <a:txBody>
                    <a:bodyPr/>
                    <a:lstStyle/>
                    <a:p>
                      <a:pPr marL="285750" indent="-285750">
                        <a:buFont typeface="Arial" panose="020B0604020202020204" pitchFamily="34" charset="0"/>
                        <a:buChar char="•"/>
                      </a:pPr>
                      <a:r>
                        <a:rPr lang="en-US" sz="1400" b="0" dirty="0">
                          <a:solidFill>
                            <a:schemeClr val="accent2"/>
                          </a:solidFill>
                          <a:latin typeface=""/>
                        </a:rPr>
                        <a:t>Can’t afford kids/more kids </a:t>
                      </a:r>
                      <a:r>
                        <a:rPr lang="en-US" sz="1400" b="0" dirty="0">
                          <a:solidFill>
                            <a:schemeClr val="tx1"/>
                          </a:solidFill>
                          <a:latin typeface=""/>
                        </a:rPr>
                        <a:t>– 29%</a:t>
                      </a:r>
                    </a:p>
                    <a:p>
                      <a:pPr marL="285750" indent="-285750">
                        <a:buFont typeface="Arial" panose="020B0604020202020204" pitchFamily="34" charset="0"/>
                        <a:buChar char="•"/>
                      </a:pPr>
                      <a:r>
                        <a:rPr lang="en-US" sz="1400" b="0" dirty="0">
                          <a:solidFill>
                            <a:schemeClr val="accent4"/>
                          </a:solidFill>
                          <a:latin typeface=""/>
                        </a:rPr>
                        <a:t>Age</a:t>
                      </a:r>
                      <a:r>
                        <a:rPr lang="en-US" sz="1400" b="0" dirty="0">
                          <a:solidFill>
                            <a:schemeClr val="tx1"/>
                          </a:solidFill>
                          <a:latin typeface=""/>
                        </a:rPr>
                        <a:t> – 28%  </a:t>
                      </a:r>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6">
                        <a:alpha val="49804"/>
                      </a:schemeClr>
                    </a:solidFill>
                  </a:tcPr>
                </a:tc>
                <a:extLst>
                  <a:ext uri="{0D108BD9-81ED-4DB2-BD59-A6C34878D82A}">
                    <a16:rowId xmlns:a16="http://schemas.microsoft.com/office/drawing/2014/main" val="2643676231"/>
                  </a:ext>
                </a:extLst>
              </a:tr>
              <a:tr h="914400">
                <a:tc>
                  <a:txBody>
                    <a:bodyPr/>
                    <a:lstStyle/>
                    <a:p>
                      <a:pPr algn="ctr"/>
                      <a:r>
                        <a:rPr lang="en-US" sz="1600" b="1" dirty="0">
                          <a:solidFill>
                            <a:schemeClr val="bg1"/>
                          </a:solidFill>
                          <a:latin typeface=""/>
                        </a:rPr>
                        <a:t>Latino/a</a:t>
                      </a:r>
                    </a:p>
                  </a:txBody>
                  <a:tcPr anchor="ctr">
                    <a:lnT w="57150" cap="flat" cmpd="sng" algn="ctr">
                      <a:solidFill>
                        <a:schemeClr val="bg1"/>
                      </a:solidFill>
                      <a:prstDash val="solid"/>
                      <a:round/>
                      <a:headEnd type="none" w="med" len="med"/>
                      <a:tailEnd type="none" w="med" len="med"/>
                    </a:lnT>
                    <a:solidFill>
                      <a:schemeClr val="accent2"/>
                    </a:solidFill>
                  </a:tcPr>
                </a:tc>
                <a:tc>
                  <a:txBody>
                    <a:bodyPr/>
                    <a:lstStyle/>
                    <a:p>
                      <a:pPr marL="285750" indent="-285750">
                        <a:buFont typeface="Arial" panose="020B0604020202020204" pitchFamily="34" charset="0"/>
                        <a:buChar char="•"/>
                      </a:pPr>
                      <a:r>
                        <a:rPr lang="en-US" sz="1400" b="0" dirty="0">
                          <a:solidFill>
                            <a:schemeClr val="accent1"/>
                          </a:solidFill>
                          <a:latin typeface=""/>
                        </a:rPr>
                        <a:t>Worried about the state of the world </a:t>
                      </a:r>
                      <a:r>
                        <a:rPr lang="en-US" sz="1400" b="0" dirty="0">
                          <a:solidFill>
                            <a:schemeClr val="tx1"/>
                          </a:solidFill>
                          <a:latin typeface=""/>
                        </a:rPr>
                        <a:t>– 35% </a:t>
                      </a:r>
                    </a:p>
                    <a:p>
                      <a:pPr marL="285750" indent="-285750">
                        <a:buFont typeface="Arial" panose="020B0604020202020204" pitchFamily="34" charset="0"/>
                        <a:buChar char="•"/>
                      </a:pPr>
                      <a:r>
                        <a:rPr lang="en-US" sz="1400" b="0" dirty="0">
                          <a:solidFill>
                            <a:schemeClr val="accent4"/>
                          </a:solidFill>
                          <a:latin typeface=""/>
                        </a:rPr>
                        <a:t>Age</a:t>
                      </a:r>
                      <a:r>
                        <a:rPr lang="en-US" sz="1400" b="0" dirty="0">
                          <a:solidFill>
                            <a:schemeClr val="tx1"/>
                          </a:solidFill>
                          <a:latin typeface=""/>
                        </a:rPr>
                        <a:t> – 32% </a:t>
                      </a:r>
                    </a:p>
                    <a:p>
                      <a:pPr marL="285750" indent="-285750">
                        <a:buFont typeface="Arial" panose="020B0604020202020204" pitchFamily="34" charset="0"/>
                        <a:buChar char="•"/>
                      </a:pPr>
                      <a:r>
                        <a:rPr lang="en-US" sz="1400" b="0" dirty="0">
                          <a:solidFill>
                            <a:schemeClr val="accent2"/>
                          </a:solidFill>
                          <a:latin typeface=""/>
                        </a:rPr>
                        <a:t>Can’t afford kids/more kids </a:t>
                      </a:r>
                      <a:r>
                        <a:rPr lang="en-US" sz="1400" b="0" dirty="0">
                          <a:solidFill>
                            <a:schemeClr val="tx1"/>
                          </a:solidFill>
                          <a:latin typeface=""/>
                        </a:rPr>
                        <a:t>– 32% </a:t>
                      </a:r>
                    </a:p>
                  </a:txBody>
                  <a:tcPr anchor="ctr">
                    <a:lnT w="57150" cap="flat" cmpd="sng" algn="ctr">
                      <a:solidFill>
                        <a:schemeClr val="bg1"/>
                      </a:solidFill>
                      <a:prstDash val="solid"/>
                      <a:round/>
                      <a:headEnd type="none" w="med" len="med"/>
                      <a:tailEnd type="none" w="med" len="med"/>
                    </a:lnT>
                    <a:solidFill>
                      <a:schemeClr val="accent6">
                        <a:alpha val="49804"/>
                      </a:schemeClr>
                    </a:solidFill>
                  </a:tcPr>
                </a:tc>
                <a:extLst>
                  <a:ext uri="{0D108BD9-81ED-4DB2-BD59-A6C34878D82A}">
                    <a16:rowId xmlns:a16="http://schemas.microsoft.com/office/drawing/2014/main" val="3657076351"/>
                  </a:ext>
                </a:extLst>
              </a:tr>
            </a:tbl>
          </a:graphicData>
        </a:graphic>
      </p:graphicFrame>
      <p:pic>
        <p:nvPicPr>
          <p:cNvPr id="6" name="Picture 5">
            <a:extLst>
              <a:ext uri="{FF2B5EF4-FFF2-40B4-BE49-F238E27FC236}">
                <a16:creationId xmlns:a16="http://schemas.microsoft.com/office/drawing/2014/main" id="{ACF24886-2143-DCB8-A762-1EB8FAC2696D}"/>
              </a:ext>
            </a:extLst>
          </p:cNvPr>
          <p:cNvPicPr>
            <a:picLocks noChangeAspect="1"/>
          </p:cNvPicPr>
          <p:nvPr/>
        </p:nvPicPr>
        <p:blipFill>
          <a:blip r:embed="rId3"/>
          <a:stretch>
            <a:fillRect/>
          </a:stretch>
        </p:blipFill>
        <p:spPr>
          <a:xfrm>
            <a:off x="0" y="6286500"/>
            <a:ext cx="2286000" cy="571500"/>
          </a:xfrm>
          <a:prstGeom prst="rect">
            <a:avLst/>
          </a:prstGeom>
        </p:spPr>
      </p:pic>
      <p:pic>
        <p:nvPicPr>
          <p:cNvPr id="10" name="Picture 9" descr="A blue letter p&#10;&#10;Description automatically generated">
            <a:extLst>
              <a:ext uri="{FF2B5EF4-FFF2-40B4-BE49-F238E27FC236}">
                <a16:creationId xmlns:a16="http://schemas.microsoft.com/office/drawing/2014/main" id="{2D673C6C-7180-9B2C-623D-ACA6ADB9B818}"/>
              </a:ext>
            </a:extLst>
          </p:cNvPr>
          <p:cNvPicPr>
            <a:picLocks noChangeAspect="1"/>
          </p:cNvPicPr>
          <p:nvPr/>
        </p:nvPicPr>
        <p:blipFill>
          <a:blip r:embed="rId4"/>
          <a:stretch>
            <a:fillRect/>
          </a:stretch>
        </p:blipFill>
        <p:spPr>
          <a:xfrm>
            <a:off x="10383981" y="6343650"/>
            <a:ext cx="1787237" cy="457200"/>
          </a:xfrm>
          <a:prstGeom prst="rect">
            <a:avLst/>
          </a:prstGeom>
        </p:spPr>
      </p:pic>
      <p:sp>
        <p:nvSpPr>
          <p:cNvPr id="13" name="Content Placeholder 4">
            <a:extLst>
              <a:ext uri="{FF2B5EF4-FFF2-40B4-BE49-F238E27FC236}">
                <a16:creationId xmlns:a16="http://schemas.microsoft.com/office/drawing/2014/main" id="{3F2E9839-557E-511D-F1C2-C0819A9E0A11}"/>
              </a:ext>
            </a:extLst>
          </p:cNvPr>
          <p:cNvSpPr txBox="1">
            <a:spLocks/>
          </p:cNvSpPr>
          <p:nvPr/>
        </p:nvSpPr>
        <p:spPr>
          <a:xfrm>
            <a:off x="246682" y="1600200"/>
            <a:ext cx="11610038" cy="548640"/>
          </a:xfrm>
          <a:prstGeom prst="rect">
            <a:avLst/>
          </a:prstGeom>
          <a:solidFill>
            <a:schemeClr val="bg1">
              <a:lumMod val="8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a:latin typeface="Calibri" panose="020F0502020204030204" pitchFamily="34" charset="0"/>
                <a:ea typeface="Calibri" panose="020F0502020204030204" pitchFamily="34" charset="0"/>
                <a:cs typeface="Calibri" panose="020F0502020204030204" pitchFamily="34" charset="0"/>
              </a:rPr>
              <a:t>Now I am going to read you some reasons that may impact people’s ability or decision to have children. For each, please tell me how much of an impact this reason has had on you — a major impact, somewhat of an impact, a little impact, or no impact at all. </a:t>
            </a:r>
          </a:p>
        </p:txBody>
      </p:sp>
      <p:sp>
        <p:nvSpPr>
          <p:cNvPr id="14" name="TextBox 13">
            <a:extLst>
              <a:ext uri="{FF2B5EF4-FFF2-40B4-BE49-F238E27FC236}">
                <a16:creationId xmlns:a16="http://schemas.microsoft.com/office/drawing/2014/main" id="{B969A618-A518-FE77-C1B9-E789F1916BFB}"/>
              </a:ext>
            </a:extLst>
          </p:cNvPr>
          <p:cNvSpPr txBox="1"/>
          <p:nvPr/>
        </p:nvSpPr>
        <p:spPr>
          <a:xfrm>
            <a:off x="914651" y="6009501"/>
            <a:ext cx="2725093"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By % A major impact</a:t>
            </a:r>
          </a:p>
        </p:txBody>
      </p:sp>
    </p:spTree>
    <p:extLst>
      <p:ext uri="{BB962C8B-B14F-4D97-AF65-F5344CB8AC3E}">
        <p14:creationId xmlns:p14="http://schemas.microsoft.com/office/powerpoint/2010/main" val="1401049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C277C5-B781-8D0F-13EC-0301CCF74DA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1BC24C3-B034-95B2-B9A3-9E8C4872CB58}"/>
              </a:ext>
            </a:extLst>
          </p:cNvPr>
          <p:cNvSpPr>
            <a:spLocks noGrp="1"/>
          </p:cNvSpPr>
          <p:nvPr>
            <p:ph type="title"/>
          </p:nvPr>
        </p:nvSpPr>
        <p:spPr/>
        <p:txBody>
          <a:bodyPr/>
          <a:lstStyle/>
          <a:p>
            <a:r>
              <a:rPr lang="en-US" sz="4800" b="1" dirty="0">
                <a:solidFill>
                  <a:srgbClr val="0082C4"/>
                </a:solidFill>
              </a:rPr>
              <a:t>Statements</a:t>
            </a:r>
            <a:endParaRPr lang="en-US" b="1" dirty="0">
              <a:solidFill>
                <a:srgbClr val="0082C4"/>
              </a:solidFill>
            </a:endParaRPr>
          </a:p>
        </p:txBody>
      </p:sp>
      <p:pic>
        <p:nvPicPr>
          <p:cNvPr id="2" name="Picture 1">
            <a:extLst>
              <a:ext uri="{FF2B5EF4-FFF2-40B4-BE49-F238E27FC236}">
                <a16:creationId xmlns:a16="http://schemas.microsoft.com/office/drawing/2014/main" id="{91B30569-CF04-2D02-67FC-9F76B16D794C}"/>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2A13AC16-74ED-F267-19B5-543996E08ACA}"/>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749791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08550-74A0-F061-862A-400783B550F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1123977-C4BD-9AD1-AF3E-936E86BB14CE}"/>
              </a:ext>
            </a:extLst>
          </p:cNvPr>
          <p:cNvSpPr>
            <a:spLocks noGrp="1"/>
          </p:cNvSpPr>
          <p:nvPr>
            <p:ph type="title"/>
          </p:nvPr>
        </p:nvSpPr>
        <p:spPr>
          <a:xfrm>
            <a:off x="696408" y="189089"/>
            <a:ext cx="10799183" cy="914734"/>
          </a:xfrm>
        </p:spPr>
        <p:txBody>
          <a:bodyPr anchor="t">
            <a:noAutofit/>
          </a:bodyPr>
          <a:lstStyle/>
          <a:p>
            <a:r>
              <a:rPr lang="en-US" sz="1400" b="1" dirty="0">
                <a:solidFill>
                  <a:srgbClr val="0082C4"/>
                </a:solidFill>
              </a:rPr>
              <a:t>When forced to choose between two viewpoints, people nearly universally side with believing that </a:t>
            </a:r>
            <a:r>
              <a:rPr lang="en-US" sz="1400" b="1" i="1" dirty="0">
                <a:solidFill>
                  <a:srgbClr val="0082C4"/>
                </a:solidFill>
              </a:rPr>
              <a:t>not every woman wants children, and they should have the opportunity to explore their career and passions. </a:t>
            </a:r>
            <a:r>
              <a:rPr lang="en-US" sz="1400" b="1" dirty="0">
                <a:solidFill>
                  <a:srgbClr val="0082C4"/>
                </a:solidFill>
              </a:rPr>
              <a:t>Belief in this sentiment is so widespread that this</a:t>
            </a:r>
            <a:r>
              <a:rPr lang="en-US" sz="1400" b="1" i="1" dirty="0">
                <a:solidFill>
                  <a:srgbClr val="0082C4"/>
                </a:solidFill>
              </a:rPr>
              <a:t> </a:t>
            </a:r>
            <a:r>
              <a:rPr lang="en-US" sz="1400" b="1" dirty="0">
                <a:solidFill>
                  <a:srgbClr val="0082C4"/>
                </a:solidFill>
              </a:rPr>
              <a:t>is a </a:t>
            </a:r>
            <a:r>
              <a:rPr lang="en-US" sz="1400" b="1" u="sng" dirty="0">
                <a:solidFill>
                  <a:srgbClr val="0082C4"/>
                </a:solidFill>
              </a:rPr>
              <a:t>core value</a:t>
            </a:r>
            <a:r>
              <a:rPr lang="en-US" sz="1400" b="1" dirty="0">
                <a:solidFill>
                  <a:srgbClr val="0082C4"/>
                </a:solidFill>
              </a:rPr>
              <a:t>. Across demographic subgroups, even among people who hold anti-choice views, people share this perspective. Less than one in ten adults say that </a:t>
            </a:r>
            <a:r>
              <a:rPr lang="en-US" sz="1400" b="1" i="1" dirty="0">
                <a:solidFill>
                  <a:srgbClr val="0082C4"/>
                </a:solidFill>
              </a:rPr>
              <a:t>women who do not want children are selfish and do not have the right values </a:t>
            </a:r>
            <a:r>
              <a:rPr lang="en-US" sz="1400" b="1" dirty="0">
                <a:solidFill>
                  <a:srgbClr val="0082C4"/>
                </a:solidFill>
              </a:rPr>
              <a:t>is closer to their views. </a:t>
            </a:r>
          </a:p>
        </p:txBody>
      </p:sp>
      <p:sp>
        <p:nvSpPr>
          <p:cNvPr id="10" name="Content Placeholder 4">
            <a:extLst>
              <a:ext uri="{FF2B5EF4-FFF2-40B4-BE49-F238E27FC236}">
                <a16:creationId xmlns:a16="http://schemas.microsoft.com/office/drawing/2014/main" id="{576AAD58-7548-1A16-968F-40347560A563}"/>
              </a:ext>
            </a:extLst>
          </p:cNvPr>
          <p:cNvSpPr>
            <a:spLocks noGrp="1"/>
          </p:cNvSpPr>
          <p:nvPr>
            <p:ph idx="1"/>
          </p:nvPr>
        </p:nvSpPr>
        <p:spPr>
          <a:xfrm>
            <a:off x="343034" y="1284952"/>
            <a:ext cx="11521440" cy="369332"/>
          </a:xfrm>
          <a:solidFill>
            <a:schemeClr val="bg1">
              <a:lumMod val="85000"/>
            </a:schemeClr>
          </a:solidFill>
        </p:spPr>
        <p:txBody>
          <a:bodyPr anchor="ctr">
            <a:noAutofit/>
          </a:bodyPr>
          <a:lstStyle/>
          <a:p>
            <a:pPr marL="0" indent="0" algn="ctr">
              <a:buNone/>
            </a:pPr>
            <a:r>
              <a:rPr lang="en-US" sz="1400" b="1" dirty="0"/>
              <a:t>Which statement comes closer to your views, even if neither is exactly right?</a:t>
            </a:r>
          </a:p>
        </p:txBody>
      </p:sp>
      <p:graphicFrame>
        <p:nvGraphicFramePr>
          <p:cNvPr id="15" name="Chart 14">
            <a:extLst>
              <a:ext uri="{FF2B5EF4-FFF2-40B4-BE49-F238E27FC236}">
                <a16:creationId xmlns:a16="http://schemas.microsoft.com/office/drawing/2014/main" id="{28DEDAE4-F252-C508-C318-585D03110E07}"/>
              </a:ext>
            </a:extLst>
          </p:cNvPr>
          <p:cNvGraphicFramePr/>
          <p:nvPr>
            <p:extLst>
              <p:ext uri="{D42A27DB-BD31-4B8C-83A1-F6EECF244321}">
                <p14:modId xmlns:p14="http://schemas.microsoft.com/office/powerpoint/2010/main" val="4009362628"/>
              </p:ext>
            </p:extLst>
          </p:nvPr>
        </p:nvGraphicFramePr>
        <p:xfrm>
          <a:off x="928366" y="2511014"/>
          <a:ext cx="3825310" cy="4119542"/>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15">
            <a:extLst>
              <a:ext uri="{FF2B5EF4-FFF2-40B4-BE49-F238E27FC236}">
                <a16:creationId xmlns:a16="http://schemas.microsoft.com/office/drawing/2014/main" id="{20F4F820-F91A-B2A5-E194-97C0FF58B048}"/>
              </a:ext>
            </a:extLst>
          </p:cNvPr>
          <p:cNvSpPr/>
          <p:nvPr/>
        </p:nvSpPr>
        <p:spPr>
          <a:xfrm>
            <a:off x="1390538" y="2065588"/>
            <a:ext cx="2481666" cy="854894"/>
          </a:xfrm>
          <a:prstGeom prst="rect">
            <a:avLst/>
          </a:prstGeom>
          <a:solidFill>
            <a:schemeClr val="accent2"/>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Women who do not want children are selfish and do not have the right values</a:t>
            </a:r>
          </a:p>
        </p:txBody>
      </p:sp>
      <p:sp>
        <p:nvSpPr>
          <p:cNvPr id="18" name="Rectangle 17">
            <a:extLst>
              <a:ext uri="{FF2B5EF4-FFF2-40B4-BE49-F238E27FC236}">
                <a16:creationId xmlns:a16="http://schemas.microsoft.com/office/drawing/2014/main" id="{D4DE4794-D9BA-B6C9-4CD0-4E61EE6C332F}"/>
              </a:ext>
            </a:extLst>
          </p:cNvPr>
          <p:cNvSpPr/>
          <p:nvPr/>
        </p:nvSpPr>
        <p:spPr>
          <a:xfrm>
            <a:off x="267974" y="3054677"/>
            <a:ext cx="1320784" cy="424742"/>
          </a:xfrm>
          <a:prstGeom prst="rect">
            <a:avLst/>
          </a:prstGeom>
          <a:solidFill>
            <a:schemeClr val="bg1">
              <a:lumMod val="50000"/>
            </a:schemeClr>
          </a:solidFill>
        </p:spPr>
        <p:txBody>
          <a:bodyPr wrap="square"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(Don’t Know)</a:t>
            </a:r>
          </a:p>
        </p:txBody>
      </p:sp>
      <p:sp>
        <p:nvSpPr>
          <p:cNvPr id="6" name="Rectangle 5">
            <a:extLst>
              <a:ext uri="{FF2B5EF4-FFF2-40B4-BE49-F238E27FC236}">
                <a16:creationId xmlns:a16="http://schemas.microsoft.com/office/drawing/2014/main" id="{4FD0E9B9-3F74-AF45-3A37-9450D16CBC14}"/>
              </a:ext>
            </a:extLst>
          </p:cNvPr>
          <p:cNvSpPr/>
          <p:nvPr/>
        </p:nvSpPr>
        <p:spPr>
          <a:xfrm>
            <a:off x="4646612" y="3900196"/>
            <a:ext cx="1862023" cy="1890605"/>
          </a:xfrm>
          <a:prstGeom prst="rect">
            <a:avLst/>
          </a:prstGeom>
          <a:solidFill>
            <a:schemeClr val="accent1"/>
          </a:solidFill>
        </p:spPr>
        <p:txBody>
          <a:bodyPr wrap="square" lIns="91440" rIns="9144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400" b="1" dirty="0">
                <a:solidFill>
                  <a:schemeClr val="bg1"/>
                </a:solidFill>
                <a:ea typeface="Calibri" panose="020F0502020204030204" pitchFamily="34" charset="0"/>
                <a:cs typeface="Calibri" panose="020F0502020204030204" pitchFamily="34" charset="0"/>
              </a:rPr>
              <a:t>Not every woman wants children, and they should have the opportunity to explore their career and passions</a:t>
            </a:r>
          </a:p>
        </p:txBody>
      </p:sp>
      <p:graphicFrame>
        <p:nvGraphicFramePr>
          <p:cNvPr id="2" name="Table 1">
            <a:extLst>
              <a:ext uri="{FF2B5EF4-FFF2-40B4-BE49-F238E27FC236}">
                <a16:creationId xmlns:a16="http://schemas.microsoft.com/office/drawing/2014/main" id="{397A9592-0373-2519-1B63-F4E9194AD92A}"/>
              </a:ext>
            </a:extLst>
          </p:cNvPr>
          <p:cNvGraphicFramePr>
            <a:graphicFrameLocks noGrp="1"/>
          </p:cNvGraphicFramePr>
          <p:nvPr>
            <p:extLst>
              <p:ext uri="{D42A27DB-BD31-4B8C-83A1-F6EECF244321}">
                <p14:modId xmlns:p14="http://schemas.microsoft.com/office/powerpoint/2010/main" val="1563410288"/>
              </p:ext>
            </p:extLst>
          </p:nvPr>
        </p:nvGraphicFramePr>
        <p:xfrm>
          <a:off x="6896456" y="1828800"/>
          <a:ext cx="4981481" cy="4407408"/>
        </p:xfrm>
        <a:graphic>
          <a:graphicData uri="http://schemas.openxmlformats.org/drawingml/2006/table">
            <a:tbl>
              <a:tblPr firstRow="1" bandRow="1">
                <a:tableStyleId>{5C22544A-7EE6-4342-B048-85BDC9FD1C3A}</a:tableStyleId>
              </a:tblPr>
              <a:tblGrid>
                <a:gridCol w="2643803">
                  <a:extLst>
                    <a:ext uri="{9D8B030D-6E8A-4147-A177-3AD203B41FA5}">
                      <a16:colId xmlns:a16="http://schemas.microsoft.com/office/drawing/2014/main" val="20000"/>
                    </a:ext>
                  </a:extLst>
                </a:gridCol>
                <a:gridCol w="1168839">
                  <a:extLst>
                    <a:ext uri="{9D8B030D-6E8A-4147-A177-3AD203B41FA5}">
                      <a16:colId xmlns:a16="http://schemas.microsoft.com/office/drawing/2014/main" val="20001"/>
                    </a:ext>
                  </a:extLst>
                </a:gridCol>
                <a:gridCol w="1168839">
                  <a:extLst>
                    <a:ext uri="{9D8B030D-6E8A-4147-A177-3AD203B41FA5}">
                      <a16:colId xmlns:a16="http://schemas.microsoft.com/office/drawing/2014/main" val="20002"/>
                    </a:ext>
                  </a:extLst>
                </a:gridCol>
              </a:tblGrid>
              <a:tr h="347163">
                <a:tc>
                  <a:txBody>
                    <a:bodyPr/>
                    <a:lstStyle/>
                    <a:p>
                      <a:pPr algn="ctr"/>
                      <a:endParaRPr lang="en-US" sz="1200">
                        <a:latin typeface=""/>
                      </a:endParaRPr>
                    </a:p>
                  </a:txBody>
                  <a:tcPr>
                    <a:solidFill>
                      <a:schemeClr val="bg1"/>
                    </a:solidFill>
                  </a:tcPr>
                </a:tc>
                <a:tc>
                  <a:txBody>
                    <a:bodyPr/>
                    <a:lstStyle/>
                    <a:p>
                      <a:pPr algn="ctr"/>
                      <a:r>
                        <a:rPr lang="en-US" sz="1200" dirty="0">
                          <a:latin typeface=""/>
                        </a:rPr>
                        <a:t>Not every woman</a:t>
                      </a:r>
                    </a:p>
                  </a:txBody>
                  <a:tcPr anchor="ctr">
                    <a:solidFill>
                      <a:schemeClr val="accent1"/>
                    </a:solidFill>
                  </a:tcPr>
                </a:tc>
                <a:tc>
                  <a:txBody>
                    <a:bodyPr/>
                    <a:lstStyle/>
                    <a:p>
                      <a:pPr algn="ctr"/>
                      <a:r>
                        <a:rPr lang="en-US" sz="1200" dirty="0">
                          <a:latin typeface=""/>
                        </a:rPr>
                        <a:t>Selfish</a:t>
                      </a:r>
                    </a:p>
                  </a:txBody>
                  <a:tcPr anchor="ctr">
                    <a:solidFill>
                      <a:schemeClr val="accent2"/>
                    </a:solidFill>
                  </a:tcPr>
                </a:tc>
                <a:extLst>
                  <a:ext uri="{0D108BD9-81ED-4DB2-BD59-A6C34878D82A}">
                    <a16:rowId xmlns:a16="http://schemas.microsoft.com/office/drawing/2014/main" val="10000"/>
                  </a:ext>
                </a:extLst>
              </a:tr>
              <a:tr h="219456">
                <a:tc>
                  <a:txBody>
                    <a:bodyPr/>
                    <a:lstStyle/>
                    <a:p>
                      <a:pPr algn="l"/>
                      <a:r>
                        <a:rPr lang="en-US" sz="1200" b="1" dirty="0">
                          <a:latin typeface=""/>
                        </a:rPr>
                        <a:t>Men &lt;50</a:t>
                      </a:r>
                    </a:p>
                  </a:txBody>
                  <a:tcPr marT="0" marB="0" anchor="ctr">
                    <a:solidFill>
                      <a:schemeClr val="bg1">
                        <a:lumMod val="50000"/>
                        <a:alpha val="50000"/>
                      </a:schemeClr>
                    </a:solidFill>
                  </a:tcPr>
                </a:tc>
                <a:tc>
                  <a:txBody>
                    <a:bodyPr/>
                    <a:lstStyle/>
                    <a:p>
                      <a:pPr algn="ctr"/>
                      <a:r>
                        <a:rPr lang="en-US" sz="1200" b="1" u="none">
                          <a:solidFill>
                            <a:schemeClr val="tx1"/>
                          </a:solidFill>
                          <a:latin typeface=""/>
                        </a:rPr>
                        <a:t>79</a:t>
                      </a:r>
                    </a:p>
                  </a:txBody>
                  <a:tcPr marT="0" marB="0" anchor="ctr">
                    <a:solidFill>
                      <a:schemeClr val="bg1">
                        <a:lumMod val="50000"/>
                        <a:alpha val="50000"/>
                      </a:schemeClr>
                    </a:solidFill>
                  </a:tcPr>
                </a:tc>
                <a:tc>
                  <a:txBody>
                    <a:bodyPr/>
                    <a:lstStyle/>
                    <a:p>
                      <a:pPr algn="ctr"/>
                      <a:r>
                        <a:rPr lang="en-US" sz="1200" b="1" u="none" dirty="0">
                          <a:solidFill>
                            <a:schemeClr val="tx1"/>
                          </a:solidFill>
                          <a:latin typeface=""/>
                        </a:rPr>
                        <a:t>13</a:t>
                      </a:r>
                    </a:p>
                  </a:txBody>
                  <a:tcPr marT="0" marB="0" anchor="ctr">
                    <a:solidFill>
                      <a:schemeClr val="bg1">
                        <a:lumMod val="50000"/>
                        <a:alpha val="50000"/>
                      </a:schemeClr>
                    </a:solidFill>
                  </a:tcPr>
                </a:tc>
                <a:extLst>
                  <a:ext uri="{0D108BD9-81ED-4DB2-BD59-A6C34878D82A}">
                    <a16:rowId xmlns:a16="http://schemas.microsoft.com/office/drawing/2014/main" val="10001"/>
                  </a:ext>
                </a:extLst>
              </a:tr>
              <a:tr h="219456">
                <a:tc>
                  <a:txBody>
                    <a:bodyPr/>
                    <a:lstStyle/>
                    <a:p>
                      <a:pPr algn="l"/>
                      <a:r>
                        <a:rPr lang="en-US" sz="1200" b="1" dirty="0">
                          <a:latin typeface=""/>
                        </a:rPr>
                        <a:t>Women &lt;50</a:t>
                      </a:r>
                    </a:p>
                  </a:txBody>
                  <a:tcPr marT="0" marB="0" anchor="ctr">
                    <a:solidFill>
                      <a:schemeClr val="bg1">
                        <a:lumMod val="50000"/>
                        <a:alpha val="50000"/>
                      </a:schemeClr>
                    </a:solidFill>
                  </a:tcPr>
                </a:tc>
                <a:tc>
                  <a:txBody>
                    <a:bodyPr/>
                    <a:lstStyle/>
                    <a:p>
                      <a:pPr algn="ctr"/>
                      <a:r>
                        <a:rPr lang="en-US" sz="1200" b="1" u="none">
                          <a:solidFill>
                            <a:schemeClr val="tx1"/>
                          </a:solidFill>
                          <a:latin typeface=""/>
                        </a:rPr>
                        <a:t>88</a:t>
                      </a:r>
                    </a:p>
                  </a:txBody>
                  <a:tcPr marT="0" marB="0" anchor="ctr">
                    <a:solidFill>
                      <a:schemeClr val="bg1">
                        <a:lumMod val="50000"/>
                        <a:alpha val="50000"/>
                      </a:schemeClr>
                    </a:solidFill>
                  </a:tcPr>
                </a:tc>
                <a:tc>
                  <a:txBody>
                    <a:bodyPr/>
                    <a:lstStyle/>
                    <a:p>
                      <a:pPr algn="ctr"/>
                      <a:r>
                        <a:rPr lang="en-US" sz="1200" b="1" u="none">
                          <a:solidFill>
                            <a:schemeClr val="tx1"/>
                          </a:solidFill>
                          <a:latin typeface=""/>
                        </a:rPr>
                        <a:t>8</a:t>
                      </a:r>
                    </a:p>
                  </a:txBody>
                  <a:tcPr marT="0" marB="0" anchor="ctr">
                    <a:solidFill>
                      <a:schemeClr val="bg1">
                        <a:lumMod val="50000"/>
                        <a:alpha val="50000"/>
                      </a:schemeClr>
                    </a:solidFill>
                  </a:tcPr>
                </a:tc>
                <a:extLst>
                  <a:ext uri="{0D108BD9-81ED-4DB2-BD59-A6C34878D82A}">
                    <a16:rowId xmlns:a16="http://schemas.microsoft.com/office/drawing/2014/main" val="10002"/>
                  </a:ext>
                </a:extLst>
              </a:tr>
              <a:tr h="219456">
                <a:tc>
                  <a:txBody>
                    <a:bodyPr/>
                    <a:lstStyle/>
                    <a:p>
                      <a:pPr algn="l"/>
                      <a:r>
                        <a:rPr lang="en-US" sz="1200" b="1">
                          <a:latin typeface=""/>
                        </a:rPr>
                        <a:t>Men 50+</a:t>
                      </a:r>
                    </a:p>
                  </a:txBody>
                  <a:tcPr marT="0" marB="0" anchor="ctr">
                    <a:solidFill>
                      <a:srgbClr val="BFBFBF"/>
                    </a:solidFill>
                  </a:tcPr>
                </a:tc>
                <a:tc>
                  <a:txBody>
                    <a:bodyPr/>
                    <a:lstStyle/>
                    <a:p>
                      <a:pPr algn="ctr"/>
                      <a:r>
                        <a:rPr lang="en-US" sz="1200" b="1" u="none">
                          <a:solidFill>
                            <a:schemeClr val="tx1"/>
                          </a:solidFill>
                          <a:latin typeface=""/>
                        </a:rPr>
                        <a:t>87</a:t>
                      </a:r>
                    </a:p>
                  </a:txBody>
                  <a:tcPr marT="0" marB="0" anchor="ctr">
                    <a:solidFill>
                      <a:srgbClr val="BFBFBF"/>
                    </a:solidFill>
                  </a:tcPr>
                </a:tc>
                <a:tc>
                  <a:txBody>
                    <a:bodyPr/>
                    <a:lstStyle/>
                    <a:p>
                      <a:pPr algn="ctr"/>
                      <a:r>
                        <a:rPr lang="en-US" sz="1200" b="1" u="none" dirty="0">
                          <a:solidFill>
                            <a:schemeClr val="tx1"/>
                          </a:solidFill>
                          <a:latin typeface=""/>
                        </a:rPr>
                        <a:t>6</a:t>
                      </a:r>
                    </a:p>
                  </a:txBody>
                  <a:tcPr marT="0" marB="0" anchor="ctr">
                    <a:solidFill>
                      <a:srgbClr val="BFBFBF"/>
                    </a:solidFill>
                  </a:tcPr>
                </a:tc>
                <a:extLst>
                  <a:ext uri="{0D108BD9-81ED-4DB2-BD59-A6C34878D82A}">
                    <a16:rowId xmlns:a16="http://schemas.microsoft.com/office/drawing/2014/main" val="686409920"/>
                  </a:ext>
                </a:extLst>
              </a:tr>
              <a:tr h="219456">
                <a:tc>
                  <a:txBody>
                    <a:bodyPr/>
                    <a:lstStyle/>
                    <a:p>
                      <a:pPr algn="l"/>
                      <a:r>
                        <a:rPr lang="en-US" sz="1200" b="1">
                          <a:latin typeface=""/>
                        </a:rPr>
                        <a:t>Women 50+</a:t>
                      </a:r>
                    </a:p>
                  </a:txBody>
                  <a:tcPr marT="0" marB="0" anchor="ctr">
                    <a:solidFill>
                      <a:srgbClr val="BFBFBF"/>
                    </a:solidFill>
                  </a:tcPr>
                </a:tc>
                <a:tc>
                  <a:txBody>
                    <a:bodyPr/>
                    <a:lstStyle/>
                    <a:p>
                      <a:pPr algn="ctr"/>
                      <a:r>
                        <a:rPr lang="en-US" sz="1200" b="1" u="none">
                          <a:solidFill>
                            <a:schemeClr val="tx1"/>
                          </a:solidFill>
                          <a:latin typeface=""/>
                        </a:rPr>
                        <a:t>92</a:t>
                      </a:r>
                    </a:p>
                  </a:txBody>
                  <a:tcPr marT="0" marB="0" anchor="ctr">
                    <a:solidFill>
                      <a:srgbClr val="BFBFBF"/>
                    </a:solidFill>
                  </a:tcPr>
                </a:tc>
                <a:tc>
                  <a:txBody>
                    <a:bodyPr/>
                    <a:lstStyle/>
                    <a:p>
                      <a:pPr algn="ctr"/>
                      <a:r>
                        <a:rPr lang="en-US" sz="1200" b="1" u="none" dirty="0">
                          <a:solidFill>
                            <a:schemeClr val="tx1"/>
                          </a:solidFill>
                          <a:latin typeface=""/>
                        </a:rPr>
                        <a:t>4</a:t>
                      </a:r>
                    </a:p>
                  </a:txBody>
                  <a:tcPr marT="0" marB="0" anchor="ctr">
                    <a:solidFill>
                      <a:srgbClr val="BFBFBF"/>
                    </a:solidFill>
                  </a:tcPr>
                </a:tc>
                <a:extLst>
                  <a:ext uri="{0D108BD9-81ED-4DB2-BD59-A6C34878D82A}">
                    <a16:rowId xmlns:a16="http://schemas.microsoft.com/office/drawing/2014/main" val="2421609324"/>
                  </a:ext>
                </a:extLst>
              </a:tr>
              <a:tr h="219456">
                <a:tc>
                  <a:txBody>
                    <a:bodyPr/>
                    <a:lstStyle/>
                    <a:p>
                      <a:pPr algn="l"/>
                      <a:r>
                        <a:rPr lang="en-US" sz="1200" b="1">
                          <a:latin typeface=""/>
                        </a:rPr>
                        <a:t>Gen Z</a:t>
                      </a:r>
                    </a:p>
                  </a:txBody>
                  <a:tcPr marT="0" marB="0" anchor="ctr">
                    <a:solidFill>
                      <a:srgbClr val="DFDFDF"/>
                    </a:solidFill>
                  </a:tcPr>
                </a:tc>
                <a:tc>
                  <a:txBody>
                    <a:bodyPr/>
                    <a:lstStyle/>
                    <a:p>
                      <a:pPr algn="ctr"/>
                      <a:r>
                        <a:rPr lang="en-US" sz="1200" b="1" u="none">
                          <a:solidFill>
                            <a:schemeClr val="tx1"/>
                          </a:solidFill>
                          <a:latin typeface=""/>
                        </a:rPr>
                        <a:t>85</a:t>
                      </a:r>
                    </a:p>
                  </a:txBody>
                  <a:tcPr marT="0" marB="0" anchor="ctr">
                    <a:solidFill>
                      <a:srgbClr val="DFDFDF"/>
                    </a:solidFill>
                  </a:tcPr>
                </a:tc>
                <a:tc>
                  <a:txBody>
                    <a:bodyPr/>
                    <a:lstStyle/>
                    <a:p>
                      <a:pPr algn="ctr"/>
                      <a:r>
                        <a:rPr lang="en-US" sz="1200" b="1" u="none" dirty="0">
                          <a:solidFill>
                            <a:schemeClr val="tx1"/>
                          </a:solidFill>
                          <a:latin typeface=""/>
                        </a:rPr>
                        <a:t>10</a:t>
                      </a:r>
                    </a:p>
                  </a:txBody>
                  <a:tcPr marT="0" marB="0" anchor="ctr">
                    <a:solidFill>
                      <a:srgbClr val="DFDFDF"/>
                    </a:solidFill>
                  </a:tcPr>
                </a:tc>
                <a:extLst>
                  <a:ext uri="{0D108BD9-81ED-4DB2-BD59-A6C34878D82A}">
                    <a16:rowId xmlns:a16="http://schemas.microsoft.com/office/drawing/2014/main" val="10003"/>
                  </a:ext>
                </a:extLst>
              </a:tr>
              <a:tr h="219456">
                <a:tc>
                  <a:txBody>
                    <a:bodyPr/>
                    <a:lstStyle/>
                    <a:p>
                      <a:pPr algn="l"/>
                      <a:r>
                        <a:rPr lang="en-US" sz="1200" b="1">
                          <a:latin typeface=""/>
                        </a:rPr>
                        <a:t>Millennial </a:t>
                      </a:r>
                    </a:p>
                  </a:txBody>
                  <a:tcPr marT="0" marB="0" anchor="ctr">
                    <a:solidFill>
                      <a:srgbClr val="DFDFDF"/>
                    </a:solidFill>
                  </a:tcPr>
                </a:tc>
                <a:tc>
                  <a:txBody>
                    <a:bodyPr/>
                    <a:lstStyle/>
                    <a:p>
                      <a:pPr algn="ctr"/>
                      <a:r>
                        <a:rPr lang="en-US" sz="1200" b="1" u="none">
                          <a:solidFill>
                            <a:schemeClr val="tx1"/>
                          </a:solidFill>
                          <a:latin typeface=""/>
                        </a:rPr>
                        <a:t>84</a:t>
                      </a:r>
                    </a:p>
                  </a:txBody>
                  <a:tcPr marT="0" marB="0" anchor="ctr">
                    <a:solidFill>
                      <a:srgbClr val="DFDFDF"/>
                    </a:solidFill>
                  </a:tcPr>
                </a:tc>
                <a:tc>
                  <a:txBody>
                    <a:bodyPr/>
                    <a:lstStyle/>
                    <a:p>
                      <a:pPr algn="ctr"/>
                      <a:r>
                        <a:rPr lang="en-US" sz="1200" b="1" u="none" dirty="0">
                          <a:solidFill>
                            <a:schemeClr val="tx1"/>
                          </a:solidFill>
                          <a:latin typeface=""/>
                        </a:rPr>
                        <a:t>11</a:t>
                      </a:r>
                    </a:p>
                  </a:txBody>
                  <a:tcPr marT="0" marB="0" anchor="ctr">
                    <a:solidFill>
                      <a:srgbClr val="DFDFDF"/>
                    </a:solidFill>
                  </a:tcPr>
                </a:tc>
                <a:extLst>
                  <a:ext uri="{0D108BD9-81ED-4DB2-BD59-A6C34878D82A}">
                    <a16:rowId xmlns:a16="http://schemas.microsoft.com/office/drawing/2014/main" val="2121571021"/>
                  </a:ext>
                </a:extLst>
              </a:tr>
              <a:tr h="219456">
                <a:tc>
                  <a:txBody>
                    <a:bodyPr/>
                    <a:lstStyle/>
                    <a:p>
                      <a:pPr algn="l"/>
                      <a:r>
                        <a:rPr lang="en-US" sz="1200" b="1">
                          <a:latin typeface=""/>
                        </a:rPr>
                        <a:t>Gen X</a:t>
                      </a:r>
                    </a:p>
                  </a:txBody>
                  <a:tcPr marT="0" marB="0" anchor="ctr">
                    <a:solidFill>
                      <a:schemeClr val="bg1">
                        <a:lumMod val="50000"/>
                        <a:alpha val="25000"/>
                      </a:schemeClr>
                    </a:solidFill>
                  </a:tcPr>
                </a:tc>
                <a:tc>
                  <a:txBody>
                    <a:bodyPr/>
                    <a:lstStyle/>
                    <a:p>
                      <a:pPr algn="ctr"/>
                      <a:r>
                        <a:rPr lang="en-US" sz="1200" b="1" u="none">
                          <a:solidFill>
                            <a:schemeClr val="tx1"/>
                          </a:solidFill>
                          <a:latin typeface=""/>
                        </a:rPr>
                        <a:t>86</a:t>
                      </a:r>
                    </a:p>
                  </a:txBody>
                  <a:tcPr marT="0" marB="0" anchor="ctr">
                    <a:solidFill>
                      <a:schemeClr val="bg1">
                        <a:lumMod val="50000"/>
                        <a:alpha val="25000"/>
                      </a:schemeClr>
                    </a:solidFill>
                  </a:tcPr>
                </a:tc>
                <a:tc>
                  <a:txBody>
                    <a:bodyPr/>
                    <a:lstStyle/>
                    <a:p>
                      <a:pPr algn="ctr"/>
                      <a:r>
                        <a:rPr lang="en-US" sz="1200" b="1" u="none" dirty="0">
                          <a:solidFill>
                            <a:schemeClr val="tx1"/>
                          </a:solidFill>
                          <a:latin typeface=""/>
                        </a:rPr>
                        <a:t>7</a:t>
                      </a:r>
                    </a:p>
                  </a:txBody>
                  <a:tcPr marT="0" marB="0" anchor="ctr">
                    <a:solidFill>
                      <a:schemeClr val="bg1">
                        <a:lumMod val="50000"/>
                        <a:alpha val="25000"/>
                      </a:schemeClr>
                    </a:solidFill>
                  </a:tcPr>
                </a:tc>
                <a:extLst>
                  <a:ext uri="{0D108BD9-81ED-4DB2-BD59-A6C34878D82A}">
                    <a16:rowId xmlns:a16="http://schemas.microsoft.com/office/drawing/2014/main" val="2504612229"/>
                  </a:ext>
                </a:extLst>
              </a:tr>
              <a:tr h="219456">
                <a:tc>
                  <a:txBody>
                    <a:bodyPr/>
                    <a:lstStyle/>
                    <a:p>
                      <a:pPr algn="l"/>
                      <a:r>
                        <a:rPr lang="en-US" sz="1200" b="1">
                          <a:latin typeface=""/>
                        </a:rPr>
                        <a:t>Boomer</a:t>
                      </a:r>
                    </a:p>
                  </a:txBody>
                  <a:tcPr marT="0" marB="0" anchor="ctr">
                    <a:solidFill>
                      <a:schemeClr val="bg1">
                        <a:lumMod val="50000"/>
                        <a:alpha val="25000"/>
                      </a:schemeClr>
                    </a:solidFill>
                  </a:tcPr>
                </a:tc>
                <a:tc>
                  <a:txBody>
                    <a:bodyPr/>
                    <a:lstStyle/>
                    <a:p>
                      <a:pPr algn="ctr"/>
                      <a:r>
                        <a:rPr lang="en-US" sz="1200" b="1" u="none">
                          <a:solidFill>
                            <a:schemeClr val="tx1"/>
                          </a:solidFill>
                          <a:latin typeface=""/>
                        </a:rPr>
                        <a:t>92</a:t>
                      </a:r>
                    </a:p>
                  </a:txBody>
                  <a:tcPr marT="0" marB="0" anchor="ctr">
                    <a:solidFill>
                      <a:schemeClr val="bg1">
                        <a:lumMod val="50000"/>
                        <a:alpha val="25000"/>
                      </a:schemeClr>
                    </a:solidFill>
                  </a:tcPr>
                </a:tc>
                <a:tc>
                  <a:txBody>
                    <a:bodyPr/>
                    <a:lstStyle/>
                    <a:p>
                      <a:pPr algn="ctr"/>
                      <a:r>
                        <a:rPr lang="en-US" sz="1200" b="1" u="none" dirty="0">
                          <a:solidFill>
                            <a:schemeClr val="tx1"/>
                          </a:solidFill>
                          <a:latin typeface=""/>
                        </a:rPr>
                        <a:t>3</a:t>
                      </a:r>
                    </a:p>
                  </a:txBody>
                  <a:tcPr marT="0" marB="0" anchor="ctr">
                    <a:solidFill>
                      <a:schemeClr val="bg1">
                        <a:lumMod val="50000"/>
                        <a:alpha val="25000"/>
                      </a:schemeClr>
                    </a:solidFill>
                  </a:tcPr>
                </a:tc>
                <a:extLst>
                  <a:ext uri="{0D108BD9-81ED-4DB2-BD59-A6C34878D82A}">
                    <a16:rowId xmlns:a16="http://schemas.microsoft.com/office/drawing/2014/main" val="1146477102"/>
                  </a:ext>
                </a:extLst>
              </a:tr>
              <a:tr h="219456">
                <a:tc>
                  <a:txBody>
                    <a:bodyPr/>
                    <a:lstStyle/>
                    <a:p>
                      <a:pPr algn="l"/>
                      <a:r>
                        <a:rPr lang="en-US" sz="1200" b="1">
                          <a:latin typeface=""/>
                        </a:rPr>
                        <a:t>White</a:t>
                      </a:r>
                    </a:p>
                  </a:txBody>
                  <a:tcPr marT="0" marB="0" anchor="ctr">
                    <a:solidFill>
                      <a:srgbClr val="BFBFBF"/>
                    </a:solidFill>
                  </a:tcPr>
                </a:tc>
                <a:tc>
                  <a:txBody>
                    <a:bodyPr/>
                    <a:lstStyle/>
                    <a:p>
                      <a:pPr algn="ctr"/>
                      <a:r>
                        <a:rPr lang="en-US" sz="1200" b="1" u="none">
                          <a:solidFill>
                            <a:schemeClr val="tx1"/>
                          </a:solidFill>
                          <a:latin typeface=""/>
                        </a:rPr>
                        <a:t>88</a:t>
                      </a:r>
                    </a:p>
                  </a:txBody>
                  <a:tcPr marT="0" marB="0" anchor="ctr">
                    <a:solidFill>
                      <a:srgbClr val="BFBFBF"/>
                    </a:solidFill>
                  </a:tcPr>
                </a:tc>
                <a:tc>
                  <a:txBody>
                    <a:bodyPr/>
                    <a:lstStyle/>
                    <a:p>
                      <a:pPr algn="ctr"/>
                      <a:r>
                        <a:rPr lang="en-US" sz="1200" b="1" u="none" dirty="0">
                          <a:solidFill>
                            <a:schemeClr val="tx1"/>
                          </a:solidFill>
                          <a:latin typeface=""/>
                        </a:rPr>
                        <a:t>7</a:t>
                      </a:r>
                    </a:p>
                  </a:txBody>
                  <a:tcPr marT="0" marB="0" anchor="ctr">
                    <a:solidFill>
                      <a:srgbClr val="BFBFBF"/>
                    </a:solidFill>
                  </a:tcPr>
                </a:tc>
                <a:extLst>
                  <a:ext uri="{0D108BD9-81ED-4DB2-BD59-A6C34878D82A}">
                    <a16:rowId xmlns:a16="http://schemas.microsoft.com/office/drawing/2014/main" val="417973288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Black</a:t>
                      </a:r>
                    </a:p>
                  </a:txBody>
                  <a:tcPr marT="0" marB="0" anchor="ctr">
                    <a:solidFill>
                      <a:srgbClr val="BFBFBF"/>
                    </a:solidFill>
                  </a:tcPr>
                </a:tc>
                <a:tc>
                  <a:txBody>
                    <a:bodyPr/>
                    <a:lstStyle/>
                    <a:p>
                      <a:pPr algn="ctr"/>
                      <a:r>
                        <a:rPr lang="en-US" sz="1200" b="1" u="none">
                          <a:solidFill>
                            <a:schemeClr val="tx1"/>
                          </a:solidFill>
                          <a:latin typeface=""/>
                        </a:rPr>
                        <a:t>87</a:t>
                      </a:r>
                    </a:p>
                  </a:txBody>
                  <a:tcPr marT="0" marB="0" anchor="ctr">
                    <a:solidFill>
                      <a:srgbClr val="BFBFBF"/>
                    </a:solidFill>
                  </a:tcPr>
                </a:tc>
                <a:tc>
                  <a:txBody>
                    <a:bodyPr/>
                    <a:lstStyle/>
                    <a:p>
                      <a:pPr algn="ctr"/>
                      <a:r>
                        <a:rPr lang="en-US" sz="1200" b="1" u="none" dirty="0">
                          <a:solidFill>
                            <a:schemeClr val="tx1"/>
                          </a:solidFill>
                          <a:latin typeface=""/>
                        </a:rPr>
                        <a:t>6</a:t>
                      </a:r>
                    </a:p>
                  </a:txBody>
                  <a:tcPr marT="0" marB="0" anchor="ctr">
                    <a:solidFill>
                      <a:srgbClr val="BFBFBF"/>
                    </a:solidFill>
                  </a:tcPr>
                </a:tc>
                <a:extLst>
                  <a:ext uri="{0D108BD9-81ED-4DB2-BD59-A6C34878D82A}">
                    <a16:rowId xmlns:a16="http://schemas.microsoft.com/office/drawing/2014/main" val="4216334098"/>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Latino/a</a:t>
                      </a:r>
                    </a:p>
                  </a:txBody>
                  <a:tcPr marT="0" marB="0" anchor="ctr">
                    <a:solidFill>
                      <a:srgbClr val="BFBFBF"/>
                    </a:solidFill>
                  </a:tcPr>
                </a:tc>
                <a:tc>
                  <a:txBody>
                    <a:bodyPr/>
                    <a:lstStyle/>
                    <a:p>
                      <a:pPr algn="ctr"/>
                      <a:r>
                        <a:rPr lang="en-US" sz="1200" b="1" u="none">
                          <a:solidFill>
                            <a:schemeClr val="tx1"/>
                          </a:solidFill>
                          <a:latin typeface=""/>
                        </a:rPr>
                        <a:t>81</a:t>
                      </a:r>
                    </a:p>
                  </a:txBody>
                  <a:tcPr marT="0" marB="0" anchor="ctr">
                    <a:solidFill>
                      <a:srgbClr val="BFBFBF"/>
                    </a:solidFill>
                  </a:tcPr>
                </a:tc>
                <a:tc>
                  <a:txBody>
                    <a:bodyPr/>
                    <a:lstStyle/>
                    <a:p>
                      <a:pPr algn="ctr"/>
                      <a:r>
                        <a:rPr lang="en-US" sz="1200" b="1" u="none" dirty="0">
                          <a:solidFill>
                            <a:schemeClr val="tx1"/>
                          </a:solidFill>
                          <a:latin typeface=""/>
                        </a:rPr>
                        <a:t>11</a:t>
                      </a:r>
                    </a:p>
                  </a:txBody>
                  <a:tcPr marT="0" marB="0" anchor="ctr">
                    <a:solidFill>
                      <a:srgbClr val="BFBFBF"/>
                    </a:solidFill>
                  </a:tcPr>
                </a:tc>
                <a:extLst>
                  <a:ext uri="{0D108BD9-81ED-4DB2-BD59-A6C34878D82A}">
                    <a16:rowId xmlns:a16="http://schemas.microsoft.com/office/drawing/2014/main" val="2106399764"/>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Parents</a:t>
                      </a:r>
                    </a:p>
                  </a:txBody>
                  <a:tcPr marT="0" marB="0" anchor="ctr">
                    <a:solidFill>
                      <a:srgbClr val="DFDFDF"/>
                    </a:solidFill>
                  </a:tcPr>
                </a:tc>
                <a:tc>
                  <a:txBody>
                    <a:bodyPr/>
                    <a:lstStyle/>
                    <a:p>
                      <a:pPr algn="ctr"/>
                      <a:r>
                        <a:rPr lang="en-US" sz="1200" b="1" u="none">
                          <a:solidFill>
                            <a:schemeClr val="tx1"/>
                          </a:solidFill>
                          <a:latin typeface=""/>
                        </a:rPr>
                        <a:t>85</a:t>
                      </a:r>
                    </a:p>
                  </a:txBody>
                  <a:tcPr marT="0" marB="0" anchor="ctr">
                    <a:solidFill>
                      <a:srgbClr val="DFDFDF"/>
                    </a:solidFill>
                  </a:tcPr>
                </a:tc>
                <a:tc>
                  <a:txBody>
                    <a:bodyPr/>
                    <a:lstStyle/>
                    <a:p>
                      <a:pPr algn="ctr"/>
                      <a:r>
                        <a:rPr lang="en-US" sz="1200" b="1" u="none" dirty="0">
                          <a:solidFill>
                            <a:schemeClr val="tx1"/>
                          </a:solidFill>
                          <a:latin typeface=""/>
                        </a:rPr>
                        <a:t>9</a:t>
                      </a:r>
                    </a:p>
                  </a:txBody>
                  <a:tcPr marT="0" marB="0" anchor="ctr">
                    <a:solidFill>
                      <a:srgbClr val="DFDFDF"/>
                    </a:solidFill>
                  </a:tcPr>
                </a:tc>
                <a:extLst>
                  <a:ext uri="{0D108BD9-81ED-4DB2-BD59-A6C34878D82A}">
                    <a16:rowId xmlns:a16="http://schemas.microsoft.com/office/drawing/2014/main" val="404917575"/>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Non-parents</a:t>
                      </a:r>
                    </a:p>
                  </a:txBody>
                  <a:tcPr marT="0" marB="0" anchor="ctr">
                    <a:solidFill>
                      <a:srgbClr val="DFDFDF"/>
                    </a:solidFill>
                  </a:tcPr>
                </a:tc>
                <a:tc>
                  <a:txBody>
                    <a:bodyPr/>
                    <a:lstStyle/>
                    <a:p>
                      <a:pPr algn="ctr"/>
                      <a:r>
                        <a:rPr lang="en-US" sz="1200" b="1" u="none">
                          <a:solidFill>
                            <a:schemeClr val="tx1"/>
                          </a:solidFill>
                          <a:latin typeface=""/>
                        </a:rPr>
                        <a:t>90</a:t>
                      </a:r>
                    </a:p>
                  </a:txBody>
                  <a:tcPr marT="0" marB="0" anchor="ctr">
                    <a:solidFill>
                      <a:srgbClr val="DFDFDF"/>
                    </a:solidFill>
                  </a:tcPr>
                </a:tc>
                <a:tc>
                  <a:txBody>
                    <a:bodyPr/>
                    <a:lstStyle/>
                    <a:p>
                      <a:pPr algn="ctr"/>
                      <a:r>
                        <a:rPr lang="en-US" sz="1200" b="1" u="none" dirty="0">
                          <a:solidFill>
                            <a:schemeClr val="tx1"/>
                          </a:solidFill>
                          <a:latin typeface=""/>
                        </a:rPr>
                        <a:t>6</a:t>
                      </a:r>
                    </a:p>
                  </a:txBody>
                  <a:tcPr marT="0" marB="0" anchor="ctr">
                    <a:solidFill>
                      <a:srgbClr val="DFDFDF"/>
                    </a:solidFill>
                  </a:tcPr>
                </a:tc>
                <a:extLst>
                  <a:ext uri="{0D108BD9-81ED-4DB2-BD59-A6C34878D82A}">
                    <a16:rowId xmlns:a16="http://schemas.microsoft.com/office/drawing/2014/main" val="873883048"/>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Married</a:t>
                      </a:r>
                    </a:p>
                  </a:txBody>
                  <a:tcPr marT="0" marB="0" anchor="ctr">
                    <a:solidFill>
                      <a:srgbClr val="BFBFBF"/>
                    </a:solidFill>
                  </a:tcPr>
                </a:tc>
                <a:tc>
                  <a:txBody>
                    <a:bodyPr/>
                    <a:lstStyle/>
                    <a:p>
                      <a:pPr algn="ctr"/>
                      <a:r>
                        <a:rPr lang="en-US" sz="1200" b="1" u="none">
                          <a:solidFill>
                            <a:schemeClr val="tx1"/>
                          </a:solidFill>
                          <a:latin typeface=""/>
                        </a:rPr>
                        <a:t>84</a:t>
                      </a:r>
                    </a:p>
                  </a:txBody>
                  <a:tcPr marT="0" marB="0" anchor="ctr">
                    <a:solidFill>
                      <a:srgbClr val="BFBFBF"/>
                    </a:solidFill>
                  </a:tcPr>
                </a:tc>
                <a:tc>
                  <a:txBody>
                    <a:bodyPr/>
                    <a:lstStyle/>
                    <a:p>
                      <a:pPr algn="ctr"/>
                      <a:r>
                        <a:rPr lang="en-US" sz="1200" b="1" u="none" dirty="0">
                          <a:solidFill>
                            <a:schemeClr val="tx1"/>
                          </a:solidFill>
                          <a:latin typeface=""/>
                        </a:rPr>
                        <a:t>11</a:t>
                      </a:r>
                    </a:p>
                  </a:txBody>
                  <a:tcPr marT="0" marB="0" anchor="ctr">
                    <a:solidFill>
                      <a:srgbClr val="BFBFBF"/>
                    </a:solidFill>
                  </a:tcPr>
                </a:tc>
                <a:extLst>
                  <a:ext uri="{0D108BD9-81ED-4DB2-BD59-A6C34878D82A}">
                    <a16:rowId xmlns:a16="http://schemas.microsoft.com/office/drawing/2014/main" val="129096601"/>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Unmarried</a:t>
                      </a:r>
                    </a:p>
                  </a:txBody>
                  <a:tcPr marT="0" marB="0" anchor="ctr">
                    <a:solidFill>
                      <a:srgbClr val="BFBFBF"/>
                    </a:solidFill>
                  </a:tcPr>
                </a:tc>
                <a:tc>
                  <a:txBody>
                    <a:bodyPr/>
                    <a:lstStyle/>
                    <a:p>
                      <a:pPr algn="ctr"/>
                      <a:r>
                        <a:rPr lang="en-US" sz="1200" b="1" u="none">
                          <a:solidFill>
                            <a:schemeClr val="tx1"/>
                          </a:solidFill>
                          <a:latin typeface=""/>
                        </a:rPr>
                        <a:t>90</a:t>
                      </a:r>
                    </a:p>
                  </a:txBody>
                  <a:tcPr marT="0" marB="0" anchor="ctr">
                    <a:solidFill>
                      <a:srgbClr val="BFBFBF"/>
                    </a:solidFill>
                  </a:tcPr>
                </a:tc>
                <a:tc>
                  <a:txBody>
                    <a:bodyPr/>
                    <a:lstStyle/>
                    <a:p>
                      <a:pPr algn="ctr"/>
                      <a:r>
                        <a:rPr lang="en-US" sz="1200" b="1" u="none" dirty="0">
                          <a:solidFill>
                            <a:schemeClr val="tx1"/>
                          </a:solidFill>
                          <a:latin typeface=""/>
                        </a:rPr>
                        <a:t>5</a:t>
                      </a:r>
                    </a:p>
                  </a:txBody>
                  <a:tcPr marT="0" marB="0" anchor="ctr">
                    <a:solidFill>
                      <a:srgbClr val="BFBFBF"/>
                    </a:solidFill>
                  </a:tcPr>
                </a:tc>
                <a:extLst>
                  <a:ext uri="{0D108BD9-81ED-4DB2-BD59-A6C34878D82A}">
                    <a16:rowId xmlns:a16="http://schemas.microsoft.com/office/drawing/2014/main" val="1606374105"/>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Pro-choice</a:t>
                      </a:r>
                    </a:p>
                  </a:txBody>
                  <a:tcPr marT="0" marB="0" anchor="ctr">
                    <a:solidFill>
                      <a:srgbClr val="DFDFDF"/>
                    </a:solidFill>
                  </a:tcPr>
                </a:tc>
                <a:tc>
                  <a:txBody>
                    <a:bodyPr/>
                    <a:lstStyle/>
                    <a:p>
                      <a:pPr algn="ctr"/>
                      <a:r>
                        <a:rPr lang="en-US" sz="1200" b="1" u="none">
                          <a:solidFill>
                            <a:schemeClr val="tx1"/>
                          </a:solidFill>
                          <a:latin typeface=""/>
                        </a:rPr>
                        <a:t>92</a:t>
                      </a:r>
                    </a:p>
                  </a:txBody>
                  <a:tcPr marT="0" marB="0" anchor="ctr">
                    <a:solidFill>
                      <a:srgbClr val="DFDFDF"/>
                    </a:solidFill>
                  </a:tcPr>
                </a:tc>
                <a:tc>
                  <a:txBody>
                    <a:bodyPr/>
                    <a:lstStyle/>
                    <a:p>
                      <a:pPr algn="ctr"/>
                      <a:r>
                        <a:rPr lang="en-US" sz="1200" b="1" u="none" dirty="0">
                          <a:solidFill>
                            <a:schemeClr val="tx1"/>
                          </a:solidFill>
                          <a:latin typeface=""/>
                        </a:rPr>
                        <a:t>4</a:t>
                      </a:r>
                    </a:p>
                  </a:txBody>
                  <a:tcPr marT="0" marB="0" anchor="ctr">
                    <a:solidFill>
                      <a:srgbClr val="DFDFDF"/>
                    </a:solidFill>
                  </a:tcPr>
                </a:tc>
                <a:extLst>
                  <a:ext uri="{0D108BD9-81ED-4DB2-BD59-A6C34878D82A}">
                    <a16:rowId xmlns:a16="http://schemas.microsoft.com/office/drawing/2014/main" val="2601466070"/>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Conflicted</a:t>
                      </a:r>
                    </a:p>
                  </a:txBody>
                  <a:tcPr marT="0" marB="0" anchor="ctr">
                    <a:solidFill>
                      <a:srgbClr val="DFDFDF"/>
                    </a:solidFill>
                  </a:tcPr>
                </a:tc>
                <a:tc>
                  <a:txBody>
                    <a:bodyPr/>
                    <a:lstStyle/>
                    <a:p>
                      <a:pPr algn="ctr"/>
                      <a:r>
                        <a:rPr lang="en-US" sz="1200" b="1" u="none">
                          <a:solidFill>
                            <a:schemeClr val="tx1"/>
                          </a:solidFill>
                          <a:latin typeface=""/>
                        </a:rPr>
                        <a:t>87</a:t>
                      </a:r>
                    </a:p>
                  </a:txBody>
                  <a:tcPr marT="0" marB="0" anchor="ctr">
                    <a:solidFill>
                      <a:srgbClr val="DFDFDF"/>
                    </a:solidFill>
                  </a:tcPr>
                </a:tc>
                <a:tc>
                  <a:txBody>
                    <a:bodyPr/>
                    <a:lstStyle/>
                    <a:p>
                      <a:pPr algn="ctr"/>
                      <a:r>
                        <a:rPr lang="en-US" sz="1200" b="1" dirty="0">
                          <a:latin typeface=""/>
                        </a:rPr>
                        <a:t>8</a:t>
                      </a:r>
                    </a:p>
                  </a:txBody>
                  <a:tcPr marT="0" marB="0" anchor="ctr">
                    <a:solidFill>
                      <a:srgbClr val="DFDFDF"/>
                    </a:solidFill>
                  </a:tcPr>
                </a:tc>
                <a:extLst>
                  <a:ext uri="{0D108BD9-81ED-4DB2-BD59-A6C34878D82A}">
                    <a16:rowId xmlns:a16="http://schemas.microsoft.com/office/drawing/2014/main" val="3361078903"/>
                  </a:ext>
                </a:extLst>
              </a:tr>
              <a:tr h="219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
                          <a:ea typeface="+mn-ea"/>
                          <a:cs typeface="+mn-cs"/>
                        </a:rPr>
                        <a:t>Anti-choice</a:t>
                      </a:r>
                    </a:p>
                  </a:txBody>
                  <a:tcPr marT="0" marB="0" anchor="ctr">
                    <a:solidFill>
                      <a:srgbClr val="DFDFDF"/>
                    </a:solidFill>
                  </a:tcPr>
                </a:tc>
                <a:tc>
                  <a:txBody>
                    <a:bodyPr/>
                    <a:lstStyle/>
                    <a:p>
                      <a:pPr algn="ctr"/>
                      <a:r>
                        <a:rPr lang="en-US" sz="1200" b="1" u="none" dirty="0">
                          <a:solidFill>
                            <a:schemeClr val="tx1"/>
                          </a:solidFill>
                          <a:latin typeface=""/>
                        </a:rPr>
                        <a:t>78</a:t>
                      </a:r>
                    </a:p>
                  </a:txBody>
                  <a:tcPr marT="0" marB="0" anchor="ctr">
                    <a:solidFill>
                      <a:srgbClr val="DFDFDF"/>
                    </a:solidFill>
                  </a:tcPr>
                </a:tc>
                <a:tc>
                  <a:txBody>
                    <a:bodyPr/>
                    <a:lstStyle/>
                    <a:p>
                      <a:pPr algn="ctr"/>
                      <a:r>
                        <a:rPr lang="en-US" sz="1200" b="1" dirty="0">
                          <a:latin typeface=""/>
                        </a:rPr>
                        <a:t>15</a:t>
                      </a:r>
                    </a:p>
                  </a:txBody>
                  <a:tcPr marT="0" marB="0" anchor="ctr">
                    <a:solidFill>
                      <a:srgbClr val="DFDFDF"/>
                    </a:solidFill>
                  </a:tcPr>
                </a:tc>
                <a:extLst>
                  <a:ext uri="{0D108BD9-81ED-4DB2-BD59-A6C34878D82A}">
                    <a16:rowId xmlns:a16="http://schemas.microsoft.com/office/drawing/2014/main" val="1169709903"/>
                  </a:ext>
                </a:extLst>
              </a:tr>
            </a:tbl>
          </a:graphicData>
        </a:graphic>
      </p:graphicFrame>
      <p:cxnSp>
        <p:nvCxnSpPr>
          <p:cNvPr id="5" name="Straight Arrow Connector 4">
            <a:extLst>
              <a:ext uri="{FF2B5EF4-FFF2-40B4-BE49-F238E27FC236}">
                <a16:creationId xmlns:a16="http://schemas.microsoft.com/office/drawing/2014/main" id="{14316180-2318-C11C-04E2-FB121018C0B0}"/>
              </a:ext>
            </a:extLst>
          </p:cNvPr>
          <p:cNvCxnSpPr/>
          <p:nvPr/>
        </p:nvCxnSpPr>
        <p:spPr>
          <a:xfrm flipH="1">
            <a:off x="10245012" y="3040580"/>
            <a:ext cx="307910"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D6294DAC-64C3-7924-A45A-A7CF5FFB9BDB}"/>
              </a:ext>
            </a:extLst>
          </p:cNvPr>
          <p:cNvCxnSpPr/>
          <p:nvPr/>
        </p:nvCxnSpPr>
        <p:spPr>
          <a:xfrm flipH="1">
            <a:off x="10245012" y="3935559"/>
            <a:ext cx="307910"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EB4C990-C542-548D-83B7-F088D70487B7}"/>
              </a:ext>
            </a:extLst>
          </p:cNvPr>
          <p:cNvCxnSpPr/>
          <p:nvPr/>
        </p:nvCxnSpPr>
        <p:spPr>
          <a:xfrm flipH="1">
            <a:off x="10313437" y="5692596"/>
            <a:ext cx="307910"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5767482B-2E90-60E9-329A-6D899CD85287}"/>
              </a:ext>
            </a:extLst>
          </p:cNvPr>
          <p:cNvPicPr>
            <a:picLocks noChangeAspect="1"/>
          </p:cNvPicPr>
          <p:nvPr/>
        </p:nvPicPr>
        <p:blipFill>
          <a:blip r:embed="rId4"/>
          <a:stretch>
            <a:fillRect/>
          </a:stretch>
        </p:blipFill>
        <p:spPr>
          <a:xfrm>
            <a:off x="0" y="6286500"/>
            <a:ext cx="2286000" cy="571500"/>
          </a:xfrm>
          <a:prstGeom prst="rect">
            <a:avLst/>
          </a:prstGeom>
        </p:spPr>
      </p:pic>
      <p:pic>
        <p:nvPicPr>
          <p:cNvPr id="9" name="Picture 8" descr="A blue letter p&#10;&#10;Description automatically generated">
            <a:extLst>
              <a:ext uri="{FF2B5EF4-FFF2-40B4-BE49-F238E27FC236}">
                <a16:creationId xmlns:a16="http://schemas.microsoft.com/office/drawing/2014/main" id="{05444DBA-00CC-31BF-FBEF-3DE9E82DD060}"/>
              </a:ext>
            </a:extLst>
          </p:cNvPr>
          <p:cNvPicPr>
            <a:picLocks noChangeAspect="1"/>
          </p:cNvPicPr>
          <p:nvPr/>
        </p:nvPicPr>
        <p:blipFill>
          <a:blip r:embed="rId5"/>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510910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2195-DB27-4668-854F-245CDB6FD60E}"/>
              </a:ext>
            </a:extLst>
          </p:cNvPr>
          <p:cNvSpPr>
            <a:spLocks noGrp="1"/>
          </p:cNvSpPr>
          <p:nvPr>
            <p:ph type="title"/>
          </p:nvPr>
        </p:nvSpPr>
        <p:spPr/>
        <p:txBody>
          <a:bodyPr>
            <a:normAutofit/>
          </a:bodyPr>
          <a:lstStyle/>
          <a:p>
            <a:r>
              <a:rPr lang="en-US" sz="3600" b="1" dirty="0">
                <a:solidFill>
                  <a:srgbClr val="0082C4"/>
                </a:solidFill>
                <a:latin typeface="Calibri" panose="020F0502020204030204" pitchFamily="34" charset="0"/>
                <a:ea typeface="Calibri" panose="020F0502020204030204" pitchFamily="34" charset="0"/>
                <a:cs typeface="Calibri" panose="020F0502020204030204" pitchFamily="34" charset="0"/>
              </a:rPr>
              <a:t>Big Picture Findings</a:t>
            </a:r>
          </a:p>
        </p:txBody>
      </p:sp>
      <p:sp>
        <p:nvSpPr>
          <p:cNvPr id="5" name="Content Placeholder 4">
            <a:extLst>
              <a:ext uri="{FF2B5EF4-FFF2-40B4-BE49-F238E27FC236}">
                <a16:creationId xmlns:a16="http://schemas.microsoft.com/office/drawing/2014/main" id="{C5720BEB-DB5E-E9AC-EEEE-9E541554F982}"/>
              </a:ext>
            </a:extLst>
          </p:cNvPr>
          <p:cNvSpPr>
            <a:spLocks noGrp="1"/>
          </p:cNvSpPr>
          <p:nvPr>
            <p:ph idx="1"/>
          </p:nvPr>
        </p:nvSpPr>
        <p:spPr/>
        <p:txBody>
          <a:bodyPr anchor="t">
            <a:no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Parents mostly have about the same number of children they desire, or they desire more children than they have. </a:t>
            </a:r>
          </a:p>
          <a:p>
            <a:r>
              <a:rPr lang="en-US" sz="1200" dirty="0">
                <a:latin typeface="Calibri" panose="020F0502020204030204" pitchFamily="34" charset="0"/>
                <a:ea typeface="Calibri" panose="020F0502020204030204" pitchFamily="34" charset="0"/>
                <a:cs typeface="Calibri" panose="020F0502020204030204" pitchFamily="34" charset="0"/>
              </a:rPr>
              <a:t>A plurality of nonparents are not planning to have children, and not wanting kids, affordability, and worries about the state of the world</a:t>
            </a:r>
            <a:r>
              <a:rPr lang="en-US" sz="1200" dirty="0"/>
              <a:t> </a:t>
            </a:r>
            <a:r>
              <a:rPr lang="en-US" sz="1200" dirty="0">
                <a:latin typeface="Calibri" panose="020F0502020204030204" pitchFamily="34" charset="0"/>
                <a:ea typeface="Calibri" panose="020F0502020204030204" pitchFamily="34" charset="0"/>
                <a:cs typeface="Calibri" panose="020F0502020204030204" pitchFamily="34" charset="0"/>
              </a:rPr>
              <a:t>factor into those decisions.</a:t>
            </a:r>
          </a:p>
          <a:p>
            <a:r>
              <a:rPr lang="en-US" sz="1200" dirty="0">
                <a:latin typeface="Calibri" panose="020F0502020204030204" pitchFamily="34" charset="0"/>
                <a:ea typeface="Calibri" panose="020F0502020204030204" pitchFamily="34" charset="0"/>
                <a:cs typeface="Calibri" panose="020F0502020204030204" pitchFamily="34" charset="0"/>
              </a:rPr>
              <a:t>More people desire smaller families than larger ones, with most people saying they desire 0-2 children rather than 3 or more. </a:t>
            </a:r>
          </a:p>
          <a:p>
            <a:r>
              <a:rPr lang="en-US" sz="1200" dirty="0">
                <a:latin typeface="Calibri" panose="020F0502020204030204" pitchFamily="34" charset="0"/>
                <a:ea typeface="Calibri" panose="020F0502020204030204" pitchFamily="34" charset="0"/>
                <a:cs typeface="Calibri" panose="020F0502020204030204" pitchFamily="34" charset="0"/>
              </a:rPr>
              <a:t>People are split between feeling optimistic or pessimistic about the future of the country </a:t>
            </a:r>
            <a:r>
              <a:rPr lang="en-US" sz="1200" dirty="0"/>
              <a:t>and</a:t>
            </a:r>
            <a:r>
              <a:rPr lang="en-US" sz="1200" dirty="0">
                <a:latin typeface="Calibri" panose="020F0502020204030204" pitchFamily="34" charset="0"/>
                <a:ea typeface="Calibri" panose="020F0502020204030204" pitchFamily="34" charset="0"/>
                <a:cs typeface="Calibri" panose="020F0502020204030204" pitchFamily="34" charset="0"/>
              </a:rPr>
              <a:t> the future for younger generations. </a:t>
            </a:r>
          </a:p>
          <a:p>
            <a:r>
              <a:rPr lang="en-US" sz="1200" dirty="0">
                <a:latin typeface="Calibri" panose="020F0502020204030204" pitchFamily="34" charset="0"/>
                <a:ea typeface="Calibri" panose="020F0502020204030204" pitchFamily="34" charset="0"/>
                <a:cs typeface="Calibri" panose="020F0502020204030204" pitchFamily="34" charset="0"/>
              </a:rPr>
              <a:t>For people under 50, worries about the state of the world and being able to afford kids/more kids have had the most significant impact on their ability or decisions to have children. Gen Z adults and women under 50 are also impacted by mental health and worries about abortion and reproductive health care restrictions. </a:t>
            </a:r>
          </a:p>
          <a:p>
            <a:r>
              <a:rPr lang="en-US" sz="1200" dirty="0">
                <a:latin typeface="Calibri" panose="020F0502020204030204" pitchFamily="34" charset="0"/>
                <a:ea typeface="Calibri" panose="020F0502020204030204" pitchFamily="34" charset="0"/>
                <a:cs typeface="Calibri" panose="020F0502020204030204" pitchFamily="34" charset="0"/>
              </a:rPr>
              <a:t>Believing that not every woman wants children, and that they should have the opportunity to explore their career and passions is a core value. Few people think women are selfish or have the wrong values if they do not want children. This is also tied to a core value that people should be trusted to make their own decisions about if and when to have children. Personal decision making is important to everyone. </a:t>
            </a:r>
          </a:p>
          <a:p>
            <a:r>
              <a:rPr lang="en-US" sz="1200" dirty="0">
                <a:latin typeface="Calibri" panose="020F0502020204030204" pitchFamily="34" charset="0"/>
                <a:ea typeface="Calibri" panose="020F0502020204030204" pitchFamily="34" charset="0"/>
                <a:cs typeface="Calibri" panose="020F0502020204030204" pitchFamily="34" charset="0"/>
              </a:rPr>
              <a:t>People are </a:t>
            </a:r>
            <a:r>
              <a:rPr lang="en-US" sz="1200" u="sng" dirty="0">
                <a:latin typeface="Calibri" panose="020F0502020204030204" pitchFamily="34" charset="0"/>
                <a:ea typeface="Calibri" panose="020F0502020204030204" pitchFamily="34" charset="0"/>
                <a:cs typeface="Calibri" panose="020F0502020204030204" pitchFamily="34" charset="0"/>
              </a:rPr>
              <a:t>not</a:t>
            </a:r>
            <a:r>
              <a:rPr lang="en-US" sz="1200" dirty="0">
                <a:latin typeface="Calibri" panose="020F0502020204030204" pitchFamily="34" charset="0"/>
                <a:ea typeface="Calibri" panose="020F0502020204030204" pitchFamily="34" charset="0"/>
                <a:cs typeface="Calibri" panose="020F0502020204030204" pitchFamily="34" charset="0"/>
              </a:rPr>
              <a:t> buying conservative pronatalist statements about how parents’ votes should hold more weight than non-parents’ votes or how a woman’s life truly starts when she becomes a wife and a mother. </a:t>
            </a:r>
          </a:p>
        </p:txBody>
      </p:sp>
      <p:pic>
        <p:nvPicPr>
          <p:cNvPr id="3" name="Picture 2">
            <a:extLst>
              <a:ext uri="{FF2B5EF4-FFF2-40B4-BE49-F238E27FC236}">
                <a16:creationId xmlns:a16="http://schemas.microsoft.com/office/drawing/2014/main" id="{08E4B91A-3881-EFDB-683A-B1B0F0D0EE48}"/>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96BAAA6F-A4AC-9C4C-CE38-69C4D58B0279}"/>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652511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CB2685-9A41-C3D3-B50E-B2181BC9EA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6D5BAE-8CEF-9285-D7D7-F8FF93ED544B}"/>
              </a:ext>
            </a:extLst>
          </p:cNvPr>
          <p:cNvSpPr>
            <a:spLocks noGrp="1"/>
          </p:cNvSpPr>
          <p:nvPr>
            <p:ph type="title"/>
          </p:nvPr>
        </p:nvSpPr>
        <p:spPr>
          <a:xfrm>
            <a:off x="169023" y="165601"/>
            <a:ext cx="11853951" cy="766043"/>
          </a:xfrm>
        </p:spPr>
        <p:txBody>
          <a:bodyPr anchor="t">
            <a:noAutofit/>
          </a:bodyPr>
          <a:lstStyle/>
          <a:p>
            <a:r>
              <a:rPr lang="en-US" sz="1400" b="1" dirty="0">
                <a:solidFill>
                  <a:srgbClr val="0082C4"/>
                </a:solidFill>
              </a:rPr>
              <a:t>Nearly three-quarters of adults strongly agree with a statement that says we should trust people to make their own decisions about if and when to have children. This is a core value. Four in ten or more intensely agree that people may want to spend their time, energy and love doing other things than raising children and that the costs of food and housing being so much that it forces people to prioritize jobs and income over starting a family. Majorities also agree with family bringing meaning to life more than “weird little” accomplishments and overpopulation increasing unease about raising children on a troubled planet. </a:t>
            </a:r>
          </a:p>
        </p:txBody>
      </p:sp>
      <p:graphicFrame>
        <p:nvGraphicFramePr>
          <p:cNvPr id="3" name="Chart 2">
            <a:extLst>
              <a:ext uri="{FF2B5EF4-FFF2-40B4-BE49-F238E27FC236}">
                <a16:creationId xmlns:a16="http://schemas.microsoft.com/office/drawing/2014/main" id="{E3DB0DF4-673D-1CDA-2AB1-F768F8DB66C1}"/>
              </a:ext>
            </a:extLst>
          </p:cNvPr>
          <p:cNvGraphicFramePr/>
          <p:nvPr>
            <p:extLst>
              <p:ext uri="{D42A27DB-BD31-4B8C-83A1-F6EECF244321}">
                <p14:modId xmlns:p14="http://schemas.microsoft.com/office/powerpoint/2010/main" val="2904877566"/>
              </p:ext>
            </p:extLst>
          </p:nvPr>
        </p:nvGraphicFramePr>
        <p:xfrm>
          <a:off x="457200" y="1828800"/>
          <a:ext cx="100584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0896520C-E4F3-8CCD-6788-A6F81C2D30BC}"/>
              </a:ext>
            </a:extLst>
          </p:cNvPr>
          <p:cNvSpPr txBox="1"/>
          <p:nvPr/>
        </p:nvSpPr>
        <p:spPr>
          <a:xfrm>
            <a:off x="169024" y="1294127"/>
            <a:ext cx="11853951" cy="449995"/>
          </a:xfrm>
          <a:prstGeom prst="rect">
            <a:avLst/>
          </a:prstGeom>
          <a:solidFill>
            <a:schemeClr val="bg1">
              <a:lumMod val="85000"/>
            </a:schemeClr>
          </a:solidFill>
        </p:spPr>
        <p:txBody>
          <a:bodyPr wrap="square" rtlCol="0" anchor="ctr">
            <a:noAutofit/>
          </a:bodyPr>
          <a:lstStyle/>
          <a:p>
            <a:pPr algn="ctr"/>
            <a:r>
              <a:rPr lang="en-US" sz="1400" b="1" dirty="0">
                <a:latin typeface="Calibri" panose="020F0502020204030204" pitchFamily="34" charset="0"/>
                <a:ea typeface="Calibri" panose="020F0502020204030204" pitchFamily="34" charset="0"/>
                <a:cs typeface="Calibri" panose="020F0502020204030204" pitchFamily="34" charset="0"/>
              </a:rPr>
              <a:t>[TOP TIER] Here are some statements that people have made about childbearing trends in the U.S. and what might be behind them. For each, please tell me if you agree or disagree.</a:t>
            </a:r>
          </a:p>
        </p:txBody>
      </p:sp>
      <p:sp>
        <p:nvSpPr>
          <p:cNvPr id="9" name="TextBox 8">
            <a:extLst>
              <a:ext uri="{FF2B5EF4-FFF2-40B4-BE49-F238E27FC236}">
                <a16:creationId xmlns:a16="http://schemas.microsoft.com/office/drawing/2014/main" id="{2AF7FF53-9A64-E1B4-05CA-CB6C1B4C1E3B}"/>
              </a:ext>
            </a:extLst>
          </p:cNvPr>
          <p:cNvSpPr txBox="1"/>
          <p:nvPr/>
        </p:nvSpPr>
        <p:spPr>
          <a:xfrm>
            <a:off x="8458200" y="6400800"/>
            <a:ext cx="2175559"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*Split sampled</a:t>
            </a:r>
          </a:p>
        </p:txBody>
      </p:sp>
      <p:graphicFrame>
        <p:nvGraphicFramePr>
          <p:cNvPr id="7" name="Table 6">
            <a:extLst>
              <a:ext uri="{FF2B5EF4-FFF2-40B4-BE49-F238E27FC236}">
                <a16:creationId xmlns:a16="http://schemas.microsoft.com/office/drawing/2014/main" id="{BE30D800-8233-259B-54AE-47AF41D70995}"/>
              </a:ext>
            </a:extLst>
          </p:cNvPr>
          <p:cNvGraphicFramePr>
            <a:graphicFrameLocks noGrp="1"/>
          </p:cNvGraphicFramePr>
          <p:nvPr>
            <p:extLst>
              <p:ext uri="{D42A27DB-BD31-4B8C-83A1-F6EECF244321}">
                <p14:modId xmlns:p14="http://schemas.microsoft.com/office/powerpoint/2010/main" val="3237352594"/>
              </p:ext>
            </p:extLst>
          </p:nvPr>
        </p:nvGraphicFramePr>
        <p:xfrm>
          <a:off x="4256218" y="5596128"/>
          <a:ext cx="4389602" cy="548640"/>
        </p:xfrm>
        <a:graphic>
          <a:graphicData uri="http://schemas.openxmlformats.org/drawingml/2006/table">
            <a:tbl>
              <a:tblPr firstRow="1" bandRow="1">
                <a:tableStyleId>{5C22544A-7EE6-4342-B048-85BDC9FD1C3A}</a:tableStyleId>
              </a:tblPr>
              <a:tblGrid>
                <a:gridCol w="320939">
                  <a:extLst>
                    <a:ext uri="{9D8B030D-6E8A-4147-A177-3AD203B41FA5}">
                      <a16:colId xmlns:a16="http://schemas.microsoft.com/office/drawing/2014/main" val="20000"/>
                    </a:ext>
                  </a:extLst>
                </a:gridCol>
                <a:gridCol w="1542572">
                  <a:extLst>
                    <a:ext uri="{9D8B030D-6E8A-4147-A177-3AD203B41FA5}">
                      <a16:colId xmlns:a16="http://schemas.microsoft.com/office/drawing/2014/main" val="20001"/>
                    </a:ext>
                  </a:extLst>
                </a:gridCol>
                <a:gridCol w="341643">
                  <a:extLst>
                    <a:ext uri="{9D8B030D-6E8A-4147-A177-3AD203B41FA5}">
                      <a16:colId xmlns:a16="http://schemas.microsoft.com/office/drawing/2014/main" val="20002"/>
                    </a:ext>
                  </a:extLst>
                </a:gridCol>
                <a:gridCol w="2184448">
                  <a:extLst>
                    <a:ext uri="{9D8B030D-6E8A-4147-A177-3AD203B41FA5}">
                      <a16:colId xmlns:a16="http://schemas.microsoft.com/office/drawing/2014/main" val="20003"/>
                    </a:ext>
                  </a:extLst>
                </a:gridCol>
              </a:tblGrid>
              <a:tr h="0">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r>
                        <a:rPr lang="en-US" sz="1200" b="0" dirty="0">
                          <a:solidFill>
                            <a:schemeClr val="tx1"/>
                          </a:solidFill>
                          <a:latin typeface=""/>
                        </a:rPr>
                        <a:t>Somewhat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r>
                        <a:rPr lang="en-US" sz="1200" b="0">
                          <a:solidFill>
                            <a:schemeClr val="tx1"/>
                          </a:solidFill>
                          <a:latin typeface=""/>
                        </a:rPr>
                        <a:t>Somewhat disagree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186866">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r>
                        <a:rPr lang="en-US" sz="1200" b="0" dirty="0">
                          <a:solidFill>
                            <a:schemeClr val="tx1"/>
                          </a:solidFill>
                          <a:latin typeface=""/>
                        </a:rPr>
                        <a:t>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r>
                        <a:rPr lang="en-US" sz="1200" b="0" dirty="0">
                          <a:solidFill>
                            <a:schemeClr val="tx1"/>
                          </a:solidFill>
                          <a:latin typeface=""/>
                        </a:rPr>
                        <a:t>Strongly disagree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1" name="Star: 5 Points 10">
            <a:extLst>
              <a:ext uri="{FF2B5EF4-FFF2-40B4-BE49-F238E27FC236}">
                <a16:creationId xmlns:a16="http://schemas.microsoft.com/office/drawing/2014/main" id="{08F2FE01-77D6-0224-E536-F871BED578B3}"/>
              </a:ext>
            </a:extLst>
          </p:cNvPr>
          <p:cNvSpPr/>
          <p:nvPr/>
        </p:nvSpPr>
        <p:spPr>
          <a:xfrm>
            <a:off x="126490" y="4105981"/>
            <a:ext cx="274320" cy="274320"/>
          </a:xfrm>
          <a:prstGeom prst="star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10" name="Star: 5 Points 9">
            <a:extLst>
              <a:ext uri="{FF2B5EF4-FFF2-40B4-BE49-F238E27FC236}">
                <a16:creationId xmlns:a16="http://schemas.microsoft.com/office/drawing/2014/main" id="{7D29D34C-C6EC-4F07-AEA3-27BCEB139949}"/>
              </a:ext>
            </a:extLst>
          </p:cNvPr>
          <p:cNvSpPr/>
          <p:nvPr/>
        </p:nvSpPr>
        <p:spPr>
          <a:xfrm>
            <a:off x="3429000" y="6400800"/>
            <a:ext cx="274320" cy="274320"/>
          </a:xfrm>
          <a:prstGeom prst="star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14D64C21-E9BD-41C1-9C44-2427EC8C73B2}"/>
              </a:ext>
            </a:extLst>
          </p:cNvPr>
          <p:cNvSpPr txBox="1"/>
          <p:nvPr/>
        </p:nvSpPr>
        <p:spPr>
          <a:xfrm>
            <a:off x="3657600" y="6400800"/>
            <a:ext cx="4917335"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Opposition statements by influential conservative </a:t>
            </a:r>
            <a:r>
              <a:rPr lang="en-US" sz="1200" dirty="0" err="1">
                <a:latin typeface="Calibri" panose="020F0502020204030204" pitchFamily="34" charset="0"/>
                <a:ea typeface="Calibri" panose="020F0502020204030204" pitchFamily="34" charset="0"/>
                <a:cs typeface="Calibri" panose="020F0502020204030204" pitchFamily="34" charset="0"/>
              </a:rPr>
              <a:t>pronatalists</a:t>
            </a:r>
            <a:endParaRPr lang="en-US" sz="1200" dirty="0">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23605478-0EE8-F9D9-0D58-92BFEF1268F0}"/>
              </a:ext>
            </a:extLst>
          </p:cNvPr>
          <p:cNvPicPr>
            <a:picLocks noChangeAspect="1"/>
          </p:cNvPicPr>
          <p:nvPr/>
        </p:nvPicPr>
        <p:blipFill>
          <a:blip r:embed="rId4"/>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20ABAB58-A18C-3F75-2778-84638DEB8EEF}"/>
              </a:ext>
            </a:extLst>
          </p:cNvPr>
          <p:cNvPicPr>
            <a:picLocks noChangeAspect="1"/>
          </p:cNvPicPr>
          <p:nvPr/>
        </p:nvPicPr>
        <p:blipFill>
          <a:blip r:embed="rId5"/>
          <a:stretch>
            <a:fillRect/>
          </a:stretch>
        </p:blipFill>
        <p:spPr>
          <a:xfrm>
            <a:off x="10383981" y="6343650"/>
            <a:ext cx="1787237" cy="457200"/>
          </a:xfrm>
          <a:prstGeom prst="rect">
            <a:avLst/>
          </a:prstGeom>
        </p:spPr>
      </p:pic>
      <p:sp>
        <p:nvSpPr>
          <p:cNvPr id="14" name="TextBox 13">
            <a:extLst>
              <a:ext uri="{FF2B5EF4-FFF2-40B4-BE49-F238E27FC236}">
                <a16:creationId xmlns:a16="http://schemas.microsoft.com/office/drawing/2014/main" id="{FA295363-66FE-792B-18E2-162BA7BBF034}"/>
              </a:ext>
            </a:extLst>
          </p:cNvPr>
          <p:cNvSpPr txBox="1"/>
          <p:nvPr/>
        </p:nvSpPr>
        <p:spPr>
          <a:xfrm>
            <a:off x="10507469" y="1826004"/>
            <a:ext cx="915828" cy="276999"/>
          </a:xfrm>
          <a:prstGeom prst="rect">
            <a:avLst/>
          </a:prstGeom>
          <a:noFill/>
        </p:spPr>
        <p:txBody>
          <a:bodyPr wrap="none" rtlCol="0" anchor="b">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Don’t Know</a:t>
            </a:r>
          </a:p>
        </p:txBody>
      </p:sp>
      <p:sp>
        <p:nvSpPr>
          <p:cNvPr id="15" name="TextBox 14">
            <a:extLst>
              <a:ext uri="{FF2B5EF4-FFF2-40B4-BE49-F238E27FC236}">
                <a16:creationId xmlns:a16="http://schemas.microsoft.com/office/drawing/2014/main" id="{DBF08813-C837-27C8-50C9-FA328AB6A6FE}"/>
              </a:ext>
            </a:extLst>
          </p:cNvPr>
          <p:cNvSpPr txBox="1"/>
          <p:nvPr/>
        </p:nvSpPr>
        <p:spPr>
          <a:xfrm>
            <a:off x="10858526" y="2142090"/>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2</a:t>
            </a:r>
          </a:p>
        </p:txBody>
      </p:sp>
      <p:sp>
        <p:nvSpPr>
          <p:cNvPr id="16" name="TextBox 15">
            <a:extLst>
              <a:ext uri="{FF2B5EF4-FFF2-40B4-BE49-F238E27FC236}">
                <a16:creationId xmlns:a16="http://schemas.microsoft.com/office/drawing/2014/main" id="{1ECEA9C6-EC64-C059-20D5-B08F675803C7}"/>
              </a:ext>
            </a:extLst>
          </p:cNvPr>
          <p:cNvSpPr txBox="1"/>
          <p:nvPr/>
        </p:nvSpPr>
        <p:spPr>
          <a:xfrm>
            <a:off x="10858526" y="2828089"/>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4</a:t>
            </a:r>
          </a:p>
        </p:txBody>
      </p:sp>
      <p:sp>
        <p:nvSpPr>
          <p:cNvPr id="17" name="TextBox 16">
            <a:extLst>
              <a:ext uri="{FF2B5EF4-FFF2-40B4-BE49-F238E27FC236}">
                <a16:creationId xmlns:a16="http://schemas.microsoft.com/office/drawing/2014/main" id="{822BFA4D-5C27-7D34-4A43-C4BFBB8B66AD}"/>
              </a:ext>
            </a:extLst>
          </p:cNvPr>
          <p:cNvSpPr txBox="1"/>
          <p:nvPr/>
        </p:nvSpPr>
        <p:spPr>
          <a:xfrm>
            <a:off x="10858526" y="3512433"/>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3</a:t>
            </a:r>
          </a:p>
        </p:txBody>
      </p:sp>
      <p:sp>
        <p:nvSpPr>
          <p:cNvPr id="18" name="TextBox 17">
            <a:extLst>
              <a:ext uri="{FF2B5EF4-FFF2-40B4-BE49-F238E27FC236}">
                <a16:creationId xmlns:a16="http://schemas.microsoft.com/office/drawing/2014/main" id="{72B3E337-613A-E5EC-B9EE-A2BFFF25A283}"/>
              </a:ext>
            </a:extLst>
          </p:cNvPr>
          <p:cNvSpPr txBox="1"/>
          <p:nvPr/>
        </p:nvSpPr>
        <p:spPr>
          <a:xfrm>
            <a:off x="10858526" y="4198258"/>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5</a:t>
            </a:r>
          </a:p>
        </p:txBody>
      </p:sp>
      <p:sp>
        <p:nvSpPr>
          <p:cNvPr id="19" name="TextBox 18">
            <a:extLst>
              <a:ext uri="{FF2B5EF4-FFF2-40B4-BE49-F238E27FC236}">
                <a16:creationId xmlns:a16="http://schemas.microsoft.com/office/drawing/2014/main" id="{1073D6EC-3A8E-D3E6-3E71-ED7AD50340CE}"/>
              </a:ext>
            </a:extLst>
          </p:cNvPr>
          <p:cNvSpPr txBox="1"/>
          <p:nvPr/>
        </p:nvSpPr>
        <p:spPr>
          <a:xfrm>
            <a:off x="10858526" y="4883931"/>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4</a:t>
            </a:r>
          </a:p>
        </p:txBody>
      </p:sp>
    </p:spTree>
    <p:extLst>
      <p:ext uri="{BB962C8B-B14F-4D97-AF65-F5344CB8AC3E}">
        <p14:creationId xmlns:p14="http://schemas.microsoft.com/office/powerpoint/2010/main" val="1517525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B73B94-8C53-1647-A191-1C9F41ADB4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E03A47-4635-B913-F6B2-15DE38C7AAD5}"/>
              </a:ext>
            </a:extLst>
          </p:cNvPr>
          <p:cNvSpPr>
            <a:spLocks noGrp="1"/>
          </p:cNvSpPr>
          <p:nvPr>
            <p:ph type="title"/>
          </p:nvPr>
        </p:nvSpPr>
        <p:spPr>
          <a:xfrm>
            <a:off x="169023" y="221527"/>
            <a:ext cx="11853951" cy="766043"/>
          </a:xfrm>
        </p:spPr>
        <p:txBody>
          <a:bodyPr anchor="t">
            <a:noAutofit/>
          </a:bodyPr>
          <a:lstStyle/>
          <a:p>
            <a:r>
              <a:rPr lang="en-US" sz="1400" b="1" dirty="0">
                <a:solidFill>
                  <a:srgbClr val="0082C4"/>
                </a:solidFill>
              </a:rPr>
              <a:t>On the other hand, about half or more disagree with statements that assert parents should have more voting power, overpopulation and climate change add to unease about having a child who will contribute to Earth’s destruction, becoming a wife and mother truly starts a woman’s life, and one of the biggest global challenges is falling fertility rates. </a:t>
            </a:r>
          </a:p>
        </p:txBody>
      </p:sp>
      <p:graphicFrame>
        <p:nvGraphicFramePr>
          <p:cNvPr id="3" name="Chart 2">
            <a:extLst>
              <a:ext uri="{FF2B5EF4-FFF2-40B4-BE49-F238E27FC236}">
                <a16:creationId xmlns:a16="http://schemas.microsoft.com/office/drawing/2014/main" id="{1CB703F4-3ECB-06F1-48B7-262F8A6FEBB0}"/>
              </a:ext>
            </a:extLst>
          </p:cNvPr>
          <p:cNvGraphicFramePr/>
          <p:nvPr>
            <p:extLst>
              <p:ext uri="{D42A27DB-BD31-4B8C-83A1-F6EECF244321}">
                <p14:modId xmlns:p14="http://schemas.microsoft.com/office/powerpoint/2010/main" val="1210961393"/>
              </p:ext>
            </p:extLst>
          </p:nvPr>
        </p:nvGraphicFramePr>
        <p:xfrm>
          <a:off x="457199" y="1828800"/>
          <a:ext cx="100584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9C001272-B0D8-4FF0-0C96-E5C023A08788}"/>
              </a:ext>
            </a:extLst>
          </p:cNvPr>
          <p:cNvSpPr txBox="1"/>
          <p:nvPr/>
        </p:nvSpPr>
        <p:spPr>
          <a:xfrm>
            <a:off x="169024" y="1234960"/>
            <a:ext cx="11853951" cy="449995"/>
          </a:xfrm>
          <a:prstGeom prst="rect">
            <a:avLst/>
          </a:prstGeom>
          <a:solidFill>
            <a:schemeClr val="bg1">
              <a:lumMod val="85000"/>
            </a:schemeClr>
          </a:solidFill>
        </p:spPr>
        <p:txBody>
          <a:bodyPr wrap="square" rtlCol="0" anchor="ctr">
            <a:noAutofit/>
          </a:bodyPr>
          <a:lstStyle/>
          <a:p>
            <a:pPr algn="ctr"/>
            <a:r>
              <a:rPr lang="en-US" sz="1400" b="1" dirty="0">
                <a:latin typeface="Calibri" panose="020F0502020204030204" pitchFamily="34" charset="0"/>
                <a:ea typeface="Calibri" panose="020F0502020204030204" pitchFamily="34" charset="0"/>
                <a:cs typeface="Calibri" panose="020F0502020204030204" pitchFamily="34" charset="0"/>
              </a:rPr>
              <a:t>[BOTTOM TIER] Here are some statements that people have made about childbearing trends in the U.S. and what might be behind them. For each, please tell me if you agree or disagree.</a:t>
            </a:r>
          </a:p>
        </p:txBody>
      </p:sp>
      <p:sp>
        <p:nvSpPr>
          <p:cNvPr id="10" name="Star: 5 Points 9">
            <a:extLst>
              <a:ext uri="{FF2B5EF4-FFF2-40B4-BE49-F238E27FC236}">
                <a16:creationId xmlns:a16="http://schemas.microsoft.com/office/drawing/2014/main" id="{7378C51D-0DBE-9A4C-BBAD-BEC8D13409B9}"/>
              </a:ext>
            </a:extLst>
          </p:cNvPr>
          <p:cNvSpPr/>
          <p:nvPr/>
        </p:nvSpPr>
        <p:spPr>
          <a:xfrm>
            <a:off x="128016" y="2090088"/>
            <a:ext cx="274320" cy="274320"/>
          </a:xfrm>
          <a:prstGeom prst="star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11" name="Star: 5 Points 10">
            <a:extLst>
              <a:ext uri="{FF2B5EF4-FFF2-40B4-BE49-F238E27FC236}">
                <a16:creationId xmlns:a16="http://schemas.microsoft.com/office/drawing/2014/main" id="{27FAACD1-65B0-2E9F-15FA-8ADE68764FD9}"/>
              </a:ext>
            </a:extLst>
          </p:cNvPr>
          <p:cNvSpPr/>
          <p:nvPr/>
        </p:nvSpPr>
        <p:spPr>
          <a:xfrm>
            <a:off x="128016" y="3813880"/>
            <a:ext cx="274320" cy="274320"/>
          </a:xfrm>
          <a:prstGeom prst="star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13" name="Star: 5 Points 12">
            <a:extLst>
              <a:ext uri="{FF2B5EF4-FFF2-40B4-BE49-F238E27FC236}">
                <a16:creationId xmlns:a16="http://schemas.microsoft.com/office/drawing/2014/main" id="{0FA89C54-6715-38E8-F49E-100A8A5E5641}"/>
              </a:ext>
            </a:extLst>
          </p:cNvPr>
          <p:cNvSpPr/>
          <p:nvPr/>
        </p:nvSpPr>
        <p:spPr>
          <a:xfrm>
            <a:off x="128016" y="4751674"/>
            <a:ext cx="274320" cy="274320"/>
          </a:xfrm>
          <a:prstGeom prst="star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12" name="Star: 5 Points 11">
            <a:extLst>
              <a:ext uri="{FF2B5EF4-FFF2-40B4-BE49-F238E27FC236}">
                <a16:creationId xmlns:a16="http://schemas.microsoft.com/office/drawing/2014/main" id="{4CD20BEA-2AA1-4D92-8E0E-67F3D3006F4F}"/>
              </a:ext>
            </a:extLst>
          </p:cNvPr>
          <p:cNvSpPr/>
          <p:nvPr/>
        </p:nvSpPr>
        <p:spPr>
          <a:xfrm>
            <a:off x="3429000" y="6400800"/>
            <a:ext cx="274320" cy="274320"/>
          </a:xfrm>
          <a:prstGeom prst="star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AC55C742-9171-D567-E243-FA922B5CE2D2}"/>
              </a:ext>
            </a:extLst>
          </p:cNvPr>
          <p:cNvPicPr>
            <a:picLocks noChangeAspect="1"/>
          </p:cNvPicPr>
          <p:nvPr/>
        </p:nvPicPr>
        <p:blipFill>
          <a:blip r:embed="rId4"/>
          <a:stretch>
            <a:fillRect/>
          </a:stretch>
        </p:blipFill>
        <p:spPr>
          <a:xfrm>
            <a:off x="0" y="6286500"/>
            <a:ext cx="2286000" cy="571500"/>
          </a:xfrm>
          <a:prstGeom prst="rect">
            <a:avLst/>
          </a:prstGeom>
        </p:spPr>
      </p:pic>
      <p:pic>
        <p:nvPicPr>
          <p:cNvPr id="15" name="Picture 14" descr="A blue letter p&#10;&#10;Description automatically generated">
            <a:extLst>
              <a:ext uri="{FF2B5EF4-FFF2-40B4-BE49-F238E27FC236}">
                <a16:creationId xmlns:a16="http://schemas.microsoft.com/office/drawing/2014/main" id="{7E105463-3263-9F88-7395-7743578E0798}"/>
              </a:ext>
            </a:extLst>
          </p:cNvPr>
          <p:cNvPicPr>
            <a:picLocks noChangeAspect="1"/>
          </p:cNvPicPr>
          <p:nvPr/>
        </p:nvPicPr>
        <p:blipFill>
          <a:blip r:embed="rId5"/>
          <a:stretch>
            <a:fillRect/>
          </a:stretch>
        </p:blipFill>
        <p:spPr>
          <a:xfrm>
            <a:off x="10383981" y="6343650"/>
            <a:ext cx="1787237" cy="457200"/>
          </a:xfrm>
          <a:prstGeom prst="rect">
            <a:avLst/>
          </a:prstGeom>
        </p:spPr>
      </p:pic>
      <p:graphicFrame>
        <p:nvGraphicFramePr>
          <p:cNvPr id="16" name="Table 15">
            <a:extLst>
              <a:ext uri="{FF2B5EF4-FFF2-40B4-BE49-F238E27FC236}">
                <a16:creationId xmlns:a16="http://schemas.microsoft.com/office/drawing/2014/main" id="{3AAD3ABE-6288-2207-A531-BE261BBC5864}"/>
              </a:ext>
            </a:extLst>
          </p:cNvPr>
          <p:cNvGraphicFramePr>
            <a:graphicFrameLocks noGrp="1"/>
          </p:cNvGraphicFramePr>
          <p:nvPr>
            <p:extLst>
              <p:ext uri="{D42A27DB-BD31-4B8C-83A1-F6EECF244321}">
                <p14:modId xmlns:p14="http://schemas.microsoft.com/office/powerpoint/2010/main" val="1146538497"/>
              </p:ext>
            </p:extLst>
          </p:nvPr>
        </p:nvGraphicFramePr>
        <p:xfrm>
          <a:off x="4251960" y="5596128"/>
          <a:ext cx="4389602" cy="548640"/>
        </p:xfrm>
        <a:graphic>
          <a:graphicData uri="http://schemas.openxmlformats.org/drawingml/2006/table">
            <a:tbl>
              <a:tblPr firstRow="1" bandRow="1">
                <a:tableStyleId>{5C22544A-7EE6-4342-B048-85BDC9FD1C3A}</a:tableStyleId>
              </a:tblPr>
              <a:tblGrid>
                <a:gridCol w="320939">
                  <a:extLst>
                    <a:ext uri="{9D8B030D-6E8A-4147-A177-3AD203B41FA5}">
                      <a16:colId xmlns:a16="http://schemas.microsoft.com/office/drawing/2014/main" val="20000"/>
                    </a:ext>
                  </a:extLst>
                </a:gridCol>
                <a:gridCol w="1542572">
                  <a:extLst>
                    <a:ext uri="{9D8B030D-6E8A-4147-A177-3AD203B41FA5}">
                      <a16:colId xmlns:a16="http://schemas.microsoft.com/office/drawing/2014/main" val="20001"/>
                    </a:ext>
                  </a:extLst>
                </a:gridCol>
                <a:gridCol w="341643">
                  <a:extLst>
                    <a:ext uri="{9D8B030D-6E8A-4147-A177-3AD203B41FA5}">
                      <a16:colId xmlns:a16="http://schemas.microsoft.com/office/drawing/2014/main" val="20002"/>
                    </a:ext>
                  </a:extLst>
                </a:gridCol>
                <a:gridCol w="2184448">
                  <a:extLst>
                    <a:ext uri="{9D8B030D-6E8A-4147-A177-3AD203B41FA5}">
                      <a16:colId xmlns:a16="http://schemas.microsoft.com/office/drawing/2014/main" val="20003"/>
                    </a:ext>
                  </a:extLst>
                </a:gridCol>
              </a:tblGrid>
              <a:tr h="0">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r>
                        <a:rPr lang="en-US" sz="1200" b="0" dirty="0">
                          <a:solidFill>
                            <a:schemeClr val="tx1"/>
                          </a:solidFill>
                          <a:latin typeface=""/>
                        </a:rPr>
                        <a:t>Somewhat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r>
                        <a:rPr lang="en-US" sz="1200" b="0">
                          <a:solidFill>
                            <a:schemeClr val="tx1"/>
                          </a:solidFill>
                          <a:latin typeface=""/>
                        </a:rPr>
                        <a:t>Somewhat disagree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186866">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r>
                        <a:rPr lang="en-US" sz="1200" b="0" dirty="0">
                          <a:solidFill>
                            <a:schemeClr val="tx1"/>
                          </a:solidFill>
                          <a:latin typeface=""/>
                        </a:rPr>
                        <a:t>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200" dirty="0">
                        <a:solidFill>
                          <a:schemeClr val="tx1"/>
                        </a:solidFill>
                        <a:latin typeface=""/>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r>
                        <a:rPr lang="en-US" sz="1200" b="0" dirty="0">
                          <a:solidFill>
                            <a:schemeClr val="tx1"/>
                          </a:solidFill>
                          <a:latin typeface=""/>
                        </a:rPr>
                        <a:t>Strongly disagree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8" name="TextBox 17">
            <a:extLst>
              <a:ext uri="{FF2B5EF4-FFF2-40B4-BE49-F238E27FC236}">
                <a16:creationId xmlns:a16="http://schemas.microsoft.com/office/drawing/2014/main" id="{A043CE1C-E394-DB58-C21C-14488153E983}"/>
              </a:ext>
            </a:extLst>
          </p:cNvPr>
          <p:cNvSpPr txBox="1"/>
          <p:nvPr/>
        </p:nvSpPr>
        <p:spPr>
          <a:xfrm>
            <a:off x="3657600" y="6400800"/>
            <a:ext cx="4917335"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Opposition statements by influential conservative </a:t>
            </a:r>
            <a:r>
              <a:rPr lang="en-US" sz="1200" dirty="0" err="1">
                <a:latin typeface="Calibri" panose="020F0502020204030204" pitchFamily="34" charset="0"/>
                <a:ea typeface="Calibri" panose="020F0502020204030204" pitchFamily="34" charset="0"/>
                <a:cs typeface="Calibri" panose="020F0502020204030204" pitchFamily="34" charset="0"/>
              </a:rPr>
              <a:t>pronatalists</a:t>
            </a:r>
            <a:endParaRPr lang="en-US" sz="1200" dirty="0">
              <a:latin typeface="Calibri" panose="020F0502020204030204" pitchFamily="34" charset="0"/>
              <a:ea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6B1D155C-2B20-C763-8397-2418632889EA}"/>
              </a:ext>
            </a:extLst>
          </p:cNvPr>
          <p:cNvSpPr txBox="1"/>
          <p:nvPr/>
        </p:nvSpPr>
        <p:spPr>
          <a:xfrm>
            <a:off x="8458200" y="6400800"/>
            <a:ext cx="2175559" cy="276999"/>
          </a:xfrm>
          <a:prstGeom prst="rect">
            <a:avLst/>
          </a:prstGeom>
          <a:noFill/>
        </p:spPr>
        <p:txBody>
          <a:bodyPr wrap="squar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*Split sampled</a:t>
            </a:r>
          </a:p>
        </p:txBody>
      </p:sp>
      <p:sp>
        <p:nvSpPr>
          <p:cNvPr id="20" name="TextBox 19">
            <a:extLst>
              <a:ext uri="{FF2B5EF4-FFF2-40B4-BE49-F238E27FC236}">
                <a16:creationId xmlns:a16="http://schemas.microsoft.com/office/drawing/2014/main" id="{7FA6C668-AD15-CE6B-B0EF-E91A9C3189CD}"/>
              </a:ext>
            </a:extLst>
          </p:cNvPr>
          <p:cNvSpPr txBox="1"/>
          <p:nvPr/>
        </p:nvSpPr>
        <p:spPr>
          <a:xfrm>
            <a:off x="9601927" y="1876612"/>
            <a:ext cx="915828" cy="276999"/>
          </a:xfrm>
          <a:prstGeom prst="rect">
            <a:avLst/>
          </a:prstGeom>
          <a:noFill/>
        </p:spPr>
        <p:txBody>
          <a:bodyPr wrap="none" rtlCol="0" anchor="b">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Don’t Know</a:t>
            </a:r>
          </a:p>
        </p:txBody>
      </p:sp>
      <p:sp>
        <p:nvSpPr>
          <p:cNvPr id="21" name="TextBox 20">
            <a:extLst>
              <a:ext uri="{FF2B5EF4-FFF2-40B4-BE49-F238E27FC236}">
                <a16:creationId xmlns:a16="http://schemas.microsoft.com/office/drawing/2014/main" id="{1941BA32-C0B3-1A62-1B96-680557C87992}"/>
              </a:ext>
            </a:extLst>
          </p:cNvPr>
          <p:cNvSpPr txBox="1"/>
          <p:nvPr/>
        </p:nvSpPr>
        <p:spPr>
          <a:xfrm>
            <a:off x="10049277" y="2227287"/>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5</a:t>
            </a:r>
          </a:p>
        </p:txBody>
      </p:sp>
      <p:sp>
        <p:nvSpPr>
          <p:cNvPr id="22" name="TextBox 21">
            <a:extLst>
              <a:ext uri="{FF2B5EF4-FFF2-40B4-BE49-F238E27FC236}">
                <a16:creationId xmlns:a16="http://schemas.microsoft.com/office/drawing/2014/main" id="{289F6451-2E96-3B9A-4874-B5FED24AAA9D}"/>
              </a:ext>
            </a:extLst>
          </p:cNvPr>
          <p:cNvSpPr txBox="1"/>
          <p:nvPr/>
        </p:nvSpPr>
        <p:spPr>
          <a:xfrm>
            <a:off x="10049277" y="3085434"/>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5</a:t>
            </a:r>
          </a:p>
        </p:txBody>
      </p:sp>
      <p:sp>
        <p:nvSpPr>
          <p:cNvPr id="23" name="TextBox 22">
            <a:extLst>
              <a:ext uri="{FF2B5EF4-FFF2-40B4-BE49-F238E27FC236}">
                <a16:creationId xmlns:a16="http://schemas.microsoft.com/office/drawing/2014/main" id="{7EF47DCB-748D-1415-36B3-F56AEB5C201C}"/>
              </a:ext>
            </a:extLst>
          </p:cNvPr>
          <p:cNvSpPr txBox="1"/>
          <p:nvPr/>
        </p:nvSpPr>
        <p:spPr>
          <a:xfrm>
            <a:off x="10049277" y="3942507"/>
            <a:ext cx="269626"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7</a:t>
            </a:r>
          </a:p>
        </p:txBody>
      </p:sp>
      <p:sp>
        <p:nvSpPr>
          <p:cNvPr id="24" name="TextBox 23">
            <a:extLst>
              <a:ext uri="{FF2B5EF4-FFF2-40B4-BE49-F238E27FC236}">
                <a16:creationId xmlns:a16="http://schemas.microsoft.com/office/drawing/2014/main" id="{D8451D4D-E181-F8A6-7EE7-89DE8B7B3A80}"/>
              </a:ext>
            </a:extLst>
          </p:cNvPr>
          <p:cNvSpPr txBox="1"/>
          <p:nvPr/>
        </p:nvSpPr>
        <p:spPr>
          <a:xfrm>
            <a:off x="9964319" y="4794721"/>
            <a:ext cx="354584"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15</a:t>
            </a:r>
          </a:p>
        </p:txBody>
      </p:sp>
    </p:spTree>
    <p:extLst>
      <p:ext uri="{BB962C8B-B14F-4D97-AF65-F5344CB8AC3E}">
        <p14:creationId xmlns:p14="http://schemas.microsoft.com/office/powerpoint/2010/main" val="3552458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4D3CE1-9715-4B05-A017-FC898BE46185}"/>
              </a:ext>
            </a:extLst>
          </p:cNvPr>
          <p:cNvSpPr>
            <a:spLocks noGrp="1"/>
          </p:cNvSpPr>
          <p:nvPr>
            <p:ph type="title"/>
          </p:nvPr>
        </p:nvSpPr>
        <p:spPr/>
        <p:txBody>
          <a:bodyPr/>
          <a:lstStyle/>
          <a:p>
            <a:r>
              <a:rPr lang="en-US" sz="4800" b="1" dirty="0">
                <a:solidFill>
                  <a:srgbClr val="0082C4"/>
                </a:solidFill>
              </a:rPr>
              <a:t>Methodology &amp; Demographics</a:t>
            </a:r>
            <a:endParaRPr lang="en-US" b="1" dirty="0">
              <a:solidFill>
                <a:srgbClr val="0082C4"/>
              </a:solidFill>
            </a:endParaRPr>
          </a:p>
        </p:txBody>
      </p:sp>
      <p:pic>
        <p:nvPicPr>
          <p:cNvPr id="2" name="Picture 1">
            <a:extLst>
              <a:ext uri="{FF2B5EF4-FFF2-40B4-BE49-F238E27FC236}">
                <a16:creationId xmlns:a16="http://schemas.microsoft.com/office/drawing/2014/main" id="{DF4ACEAE-8E58-6E1C-DC21-5880676F8471}"/>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3A70BA49-7990-EA41-ED22-4DF5C20C26B5}"/>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897818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CA40EC-AAC9-47F4-B869-109EFC694D27}"/>
              </a:ext>
            </a:extLst>
          </p:cNvPr>
          <p:cNvSpPr>
            <a:spLocks noGrp="1"/>
          </p:cNvSpPr>
          <p:nvPr>
            <p:ph type="title"/>
          </p:nvPr>
        </p:nvSpPr>
        <p:spPr/>
        <p:txBody>
          <a:bodyPr>
            <a:normAutofit/>
          </a:bodyPr>
          <a:lstStyle/>
          <a:p>
            <a:r>
              <a:rPr lang="en-US" sz="3600" b="1" dirty="0">
                <a:solidFill>
                  <a:srgbClr val="0082C4"/>
                </a:solidFill>
              </a:rPr>
              <a:t>Focus Group Methodology</a:t>
            </a:r>
          </a:p>
        </p:txBody>
      </p:sp>
      <p:sp>
        <p:nvSpPr>
          <p:cNvPr id="5" name="Content Placeholder 4">
            <a:extLst>
              <a:ext uri="{FF2B5EF4-FFF2-40B4-BE49-F238E27FC236}">
                <a16:creationId xmlns:a16="http://schemas.microsoft.com/office/drawing/2014/main" id="{2DDF01A2-234A-43C0-A911-AD2D1823FE3C}"/>
              </a:ext>
            </a:extLst>
          </p:cNvPr>
          <p:cNvSpPr>
            <a:spLocks noGrp="1"/>
          </p:cNvSpPr>
          <p:nvPr>
            <p:ph idx="1"/>
          </p:nvPr>
        </p:nvSpPr>
        <p:spPr/>
        <p:txBody>
          <a:bodyPr>
            <a:normAutofit/>
          </a:bodyPr>
          <a:lstStyle/>
          <a:p>
            <a:pPr>
              <a:spcBef>
                <a:spcPts val="0"/>
              </a:spcBef>
              <a:spcAft>
                <a:spcPts val="5400"/>
              </a:spcAft>
            </a:pPr>
            <a:r>
              <a:rPr lang="en-US" sz="1400" dirty="0"/>
              <a:t>On behalf of Population Connection, Lake Research Partners conducted three online focus groups and two in-person focus groups from August 6 – 12, 2024. Participants for the online groups were recruited nationally, and participants for the in-person groups were recruited from Charlotte, North Carolina, and segmented as follows:</a:t>
            </a:r>
          </a:p>
          <a:p>
            <a:pPr>
              <a:spcBef>
                <a:spcPts val="0"/>
              </a:spcBef>
            </a:pPr>
            <a:endParaRPr lang="en-US" sz="1400" dirty="0"/>
          </a:p>
          <a:p>
            <a:pPr>
              <a:spcBef>
                <a:spcPts val="0"/>
              </a:spcBef>
            </a:pPr>
            <a:endParaRPr lang="en-US" sz="1400" dirty="0"/>
          </a:p>
          <a:p>
            <a:pPr>
              <a:spcBef>
                <a:spcPts val="0"/>
              </a:spcBef>
            </a:pPr>
            <a:endParaRPr lang="en-US" sz="1400" dirty="0"/>
          </a:p>
          <a:p>
            <a:pPr>
              <a:spcBef>
                <a:spcPts val="0"/>
              </a:spcBef>
            </a:pPr>
            <a:endParaRPr lang="en-US" sz="1400" dirty="0"/>
          </a:p>
          <a:p>
            <a:pPr>
              <a:spcBef>
                <a:spcPts val="0"/>
              </a:spcBef>
            </a:pPr>
            <a:endParaRPr lang="en-US" sz="1400" dirty="0"/>
          </a:p>
          <a:p>
            <a:pPr>
              <a:spcBef>
                <a:spcPts val="0"/>
              </a:spcBef>
            </a:pPr>
            <a:endParaRPr lang="en-US" sz="1400" dirty="0"/>
          </a:p>
          <a:p>
            <a:pPr>
              <a:spcBef>
                <a:spcPts val="0"/>
              </a:spcBef>
            </a:pPr>
            <a:endParaRPr lang="en-US" sz="1400" dirty="0"/>
          </a:p>
          <a:p>
            <a:pPr>
              <a:spcBef>
                <a:spcPts val="0"/>
              </a:spcBef>
            </a:pPr>
            <a:r>
              <a:rPr lang="en-US" sz="1400" dirty="0"/>
              <a:t>Participants were recruited to represent a mix of race, educational attainment, urbanicity, marital status, parental status, party identification, ideology, choice stance (excluding those who believe all abortion should be illegal), employment status, household income, importance for all people to have access to reproductive health care, and agreement on whether we must take action to combat climate change (excluding those who strongly disagree).</a:t>
            </a:r>
          </a:p>
          <a:p>
            <a:pPr>
              <a:spcBef>
                <a:spcPts val="0"/>
              </a:spcBef>
            </a:pPr>
            <a:endParaRPr lang="en-US" sz="1400" dirty="0"/>
          </a:p>
          <a:p>
            <a:pPr>
              <a:spcBef>
                <a:spcPts val="0"/>
              </a:spcBef>
            </a:pPr>
            <a:r>
              <a:rPr lang="en-US" sz="1400" dirty="0"/>
              <a:t>Participants were not invited to participate if they believe all abortion should be illegal, if they are strong Republicans or strong Democrats, if they are very conservative or very liberal, or if they strongly disagree that we must take action to combat climate change. </a:t>
            </a:r>
          </a:p>
        </p:txBody>
      </p:sp>
      <p:graphicFrame>
        <p:nvGraphicFramePr>
          <p:cNvPr id="3" name="Table 2">
            <a:extLst>
              <a:ext uri="{FF2B5EF4-FFF2-40B4-BE49-F238E27FC236}">
                <a16:creationId xmlns:a16="http://schemas.microsoft.com/office/drawing/2014/main" id="{44C23661-30D9-D61F-0349-F1518647ADB3}"/>
              </a:ext>
            </a:extLst>
          </p:cNvPr>
          <p:cNvGraphicFramePr>
            <a:graphicFrameLocks noGrp="1"/>
          </p:cNvGraphicFramePr>
          <p:nvPr>
            <p:extLst>
              <p:ext uri="{D42A27DB-BD31-4B8C-83A1-F6EECF244321}">
                <p14:modId xmlns:p14="http://schemas.microsoft.com/office/powerpoint/2010/main" val="3520762532"/>
              </p:ext>
            </p:extLst>
          </p:nvPr>
        </p:nvGraphicFramePr>
        <p:xfrm>
          <a:off x="2244599" y="2560320"/>
          <a:ext cx="7702802" cy="1814934"/>
        </p:xfrm>
        <a:graphic>
          <a:graphicData uri="http://schemas.openxmlformats.org/drawingml/2006/table">
            <a:tbl>
              <a:tblPr firstRow="1" firstCol="1" bandRow="1">
                <a:tableStyleId>{5C22544A-7EE6-4342-B048-85BDC9FD1C3A}</a:tableStyleId>
              </a:tblPr>
              <a:tblGrid>
                <a:gridCol w="1023549">
                  <a:extLst>
                    <a:ext uri="{9D8B030D-6E8A-4147-A177-3AD203B41FA5}">
                      <a16:colId xmlns:a16="http://schemas.microsoft.com/office/drawing/2014/main" val="522896733"/>
                    </a:ext>
                  </a:extLst>
                </a:gridCol>
                <a:gridCol w="1028310">
                  <a:extLst>
                    <a:ext uri="{9D8B030D-6E8A-4147-A177-3AD203B41FA5}">
                      <a16:colId xmlns:a16="http://schemas.microsoft.com/office/drawing/2014/main" val="1899885846"/>
                    </a:ext>
                  </a:extLst>
                </a:gridCol>
                <a:gridCol w="1628157">
                  <a:extLst>
                    <a:ext uri="{9D8B030D-6E8A-4147-A177-3AD203B41FA5}">
                      <a16:colId xmlns:a16="http://schemas.microsoft.com/office/drawing/2014/main" val="1452290205"/>
                    </a:ext>
                  </a:extLst>
                </a:gridCol>
                <a:gridCol w="4022786">
                  <a:extLst>
                    <a:ext uri="{9D8B030D-6E8A-4147-A177-3AD203B41FA5}">
                      <a16:colId xmlns:a16="http://schemas.microsoft.com/office/drawing/2014/main" val="1725546013"/>
                    </a:ext>
                  </a:extLst>
                </a:gridCol>
              </a:tblGrid>
              <a:tr h="302489">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Group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Date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Location</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Demographics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extLst>
                  <a:ext uri="{0D108BD9-81ED-4DB2-BD59-A6C34878D82A}">
                    <a16:rowId xmlns:a16="http://schemas.microsoft.com/office/drawing/2014/main" val="3344475619"/>
                  </a:ext>
                </a:extLst>
              </a:tr>
              <a:tr h="302489">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1</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8/6</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Virtual</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Gen Z women</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631199056"/>
                  </a:ext>
                </a:extLst>
              </a:tr>
              <a:tr h="302489">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2</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8/6</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Virtual</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Millennial women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685959705"/>
                  </a:ext>
                </a:extLst>
              </a:tr>
              <a:tr h="302489">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3</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8/7</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Charlotte</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Gen X women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048120565"/>
                  </a:ext>
                </a:extLst>
              </a:tr>
              <a:tr h="302489">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4</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8/7</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Charlotte</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Millennial men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359347697"/>
                  </a:ext>
                </a:extLst>
              </a:tr>
              <a:tr h="302489">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5</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1"/>
                    </a:solidFill>
                  </a:tcP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8/12</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a:effectLst/>
                          <a:latin typeface="Calibri" panose="020F0502020204030204" pitchFamily="34" charset="0"/>
                          <a:cs typeface="Calibri" panose="020F0502020204030204" pitchFamily="34" charset="0"/>
                        </a:rPr>
                        <a:t>Virtual</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7000"/>
                        </a:lnSpc>
                        <a:spcAft>
                          <a:spcPts val="800"/>
                        </a:spcAft>
                      </a:pPr>
                      <a:r>
                        <a:rPr lang="en-US" sz="1400" dirty="0">
                          <a:effectLst/>
                          <a:latin typeface="Calibri" panose="020F0502020204030204" pitchFamily="34" charset="0"/>
                          <a:cs typeface="Calibri" panose="020F0502020204030204" pitchFamily="34" charset="0"/>
                        </a:rPr>
                        <a:t>Gen Z men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999230937"/>
                  </a:ext>
                </a:extLst>
              </a:tr>
            </a:tbl>
          </a:graphicData>
        </a:graphic>
      </p:graphicFrame>
      <p:pic>
        <p:nvPicPr>
          <p:cNvPr id="2" name="Picture 1">
            <a:extLst>
              <a:ext uri="{FF2B5EF4-FFF2-40B4-BE49-F238E27FC236}">
                <a16:creationId xmlns:a16="http://schemas.microsoft.com/office/drawing/2014/main" id="{A959687F-627F-DE83-61E7-D2AB5DCBE232}"/>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15E475EC-B079-06D4-7121-A868920B6530}"/>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524995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28751-B3AC-4089-B1B5-141678C30389}"/>
              </a:ext>
            </a:extLst>
          </p:cNvPr>
          <p:cNvSpPr>
            <a:spLocks noGrp="1"/>
          </p:cNvSpPr>
          <p:nvPr>
            <p:ph type="title"/>
          </p:nvPr>
        </p:nvSpPr>
        <p:spPr/>
        <p:txBody>
          <a:bodyPr anchor="t">
            <a:normAutofit/>
          </a:bodyPr>
          <a:lstStyle/>
          <a:p>
            <a:r>
              <a:rPr lang="en-US" sz="3600" b="1" dirty="0">
                <a:solidFill>
                  <a:srgbClr val="0082C4"/>
                </a:solidFill>
              </a:rPr>
              <a:t>Qualitative Research Statement of Limitations (Focus Groups)</a:t>
            </a:r>
          </a:p>
        </p:txBody>
      </p:sp>
      <p:sp>
        <p:nvSpPr>
          <p:cNvPr id="3" name="Content Placeholder 2">
            <a:extLst>
              <a:ext uri="{FF2B5EF4-FFF2-40B4-BE49-F238E27FC236}">
                <a16:creationId xmlns:a16="http://schemas.microsoft.com/office/drawing/2014/main" id="{F0A5A6C9-8BEA-4940-BBF2-E6DEA94C681C}"/>
              </a:ext>
            </a:extLst>
          </p:cNvPr>
          <p:cNvSpPr>
            <a:spLocks noGrp="1"/>
          </p:cNvSpPr>
          <p:nvPr>
            <p:ph idx="1"/>
          </p:nvPr>
        </p:nvSpPr>
        <p:spPr/>
        <p:txBody>
          <a:bodyPr>
            <a:normAutofit/>
          </a:bodyPr>
          <a:lstStyle/>
          <a:p>
            <a:pPr>
              <a:lnSpc>
                <a:spcPct val="80000"/>
              </a:lnSpc>
              <a:spcBef>
                <a:spcPts val="0"/>
              </a:spcBef>
              <a:spcAft>
                <a:spcPts val="1200"/>
              </a:spcAft>
            </a:pPr>
            <a:r>
              <a:rPr lang="en-US" altLang="en-US" sz="1400" dirty="0"/>
              <a:t>In opinion research, qualitative research seeks to develop insight and direction rather than quantitatively precise or absolute measures. Because of the limited number of respondents and the restrictions of recruiting, this research must be considered in a qualitative frame of reference.</a:t>
            </a:r>
          </a:p>
          <a:p>
            <a:pPr>
              <a:lnSpc>
                <a:spcPct val="80000"/>
              </a:lnSpc>
              <a:spcBef>
                <a:spcPts val="0"/>
              </a:spcBef>
              <a:spcAft>
                <a:spcPts val="1200"/>
              </a:spcAft>
            </a:pPr>
            <a:r>
              <a:rPr lang="en-US" altLang="en-US" sz="1400" dirty="0"/>
              <a:t>The reader may find that some of the information seems inconsistent in character upon first reading this report. These inconsistencies should be considered as valid data from the participant’s point of view. That is, the participant may be misinformed or simply wrong in his or her knowledge or judgment, and we should interpret this as useful information about their level of understanding.</a:t>
            </a:r>
          </a:p>
          <a:p>
            <a:pPr>
              <a:lnSpc>
                <a:spcPct val="80000"/>
              </a:lnSpc>
              <a:spcBef>
                <a:spcPts val="0"/>
              </a:spcBef>
              <a:spcAft>
                <a:spcPts val="1200"/>
              </a:spcAft>
            </a:pPr>
            <a:r>
              <a:rPr lang="en-US" altLang="en-US" sz="1400" dirty="0"/>
              <a:t>This study cannot be considered reliable or valid in the statistical sense. This type of research is intended to provide knowledge, awareness, attitudes, and opinions about issues and concerns.</a:t>
            </a:r>
          </a:p>
          <a:p>
            <a:pPr>
              <a:lnSpc>
                <a:spcPct val="80000"/>
              </a:lnSpc>
              <a:spcBef>
                <a:spcPts val="0"/>
              </a:spcBef>
              <a:spcAft>
                <a:spcPts val="1200"/>
              </a:spcAft>
            </a:pPr>
            <a:r>
              <a:rPr lang="en-US" altLang="en-US" sz="1400" dirty="0"/>
              <a:t>The following limitations are inherent in qualitative research and are stated here to remind the reader that the qualitative data presented here cannot be projected to any universe of individuals. </a:t>
            </a:r>
          </a:p>
          <a:p>
            <a:pPr lvl="1">
              <a:lnSpc>
                <a:spcPct val="80000"/>
              </a:lnSpc>
              <a:spcBef>
                <a:spcPts val="0"/>
              </a:spcBef>
              <a:spcAft>
                <a:spcPts val="1200"/>
              </a:spcAft>
            </a:pPr>
            <a:r>
              <a:rPr lang="en-US" altLang="en-US" sz="1400" dirty="0"/>
              <a:t>Statement 1. Participants who respond to the invitation of a stranger to participate in this research show themselves to be risk takers and may be somewhat more assertive than non-participants.</a:t>
            </a:r>
          </a:p>
          <a:p>
            <a:pPr lvl="1">
              <a:lnSpc>
                <a:spcPct val="80000"/>
              </a:lnSpc>
              <a:spcBef>
                <a:spcPts val="0"/>
              </a:spcBef>
              <a:spcAft>
                <a:spcPts val="1200"/>
              </a:spcAft>
            </a:pPr>
            <a:r>
              <a:rPr lang="en-US" altLang="en-US" sz="1400" dirty="0"/>
              <a:t>Statement 2. Some participants speak more often and more forcefully in focus group sessions than other participants, so their opinions tend to carry more weight in the findings.</a:t>
            </a:r>
          </a:p>
          <a:p>
            <a:pPr lvl="1">
              <a:lnSpc>
                <a:spcPct val="80000"/>
              </a:lnSpc>
              <a:spcBef>
                <a:spcPts val="0"/>
              </a:spcBef>
              <a:spcAft>
                <a:spcPts val="1200"/>
              </a:spcAft>
            </a:pPr>
            <a:r>
              <a:rPr lang="en-US" altLang="en-US" sz="1400" dirty="0"/>
              <a:t>Statement 3. Participants “self-select” themselves.</a:t>
            </a:r>
          </a:p>
          <a:p>
            <a:pPr lvl="1">
              <a:lnSpc>
                <a:spcPct val="80000"/>
              </a:lnSpc>
              <a:spcBef>
                <a:spcPts val="0"/>
              </a:spcBef>
              <a:spcAft>
                <a:spcPts val="1200"/>
              </a:spcAft>
            </a:pPr>
            <a:r>
              <a:rPr lang="en-US" altLang="en-US" sz="1400" dirty="0"/>
              <a:t>Statement 4. Participants were not selected randomly; as a result, each person in the pool of possible participants did not have an equal chance to be selected.</a:t>
            </a:r>
          </a:p>
        </p:txBody>
      </p:sp>
      <p:pic>
        <p:nvPicPr>
          <p:cNvPr id="4" name="Picture 3">
            <a:extLst>
              <a:ext uri="{FF2B5EF4-FFF2-40B4-BE49-F238E27FC236}">
                <a16:creationId xmlns:a16="http://schemas.microsoft.com/office/drawing/2014/main" id="{D4CCF70E-AC85-C368-0A3B-7641C5B76456}"/>
              </a:ext>
            </a:extLst>
          </p:cNvPr>
          <p:cNvPicPr>
            <a:picLocks noChangeAspect="1"/>
          </p:cNvPicPr>
          <p:nvPr/>
        </p:nvPicPr>
        <p:blipFill>
          <a:blip r:embed="rId3"/>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5AF4834E-5BD3-127B-2B90-9080904FF0DF}"/>
              </a:ext>
            </a:extLst>
          </p:cNvPr>
          <p:cNvPicPr>
            <a:picLocks noChangeAspect="1"/>
          </p:cNvPicPr>
          <p:nvPr/>
        </p:nvPicPr>
        <p:blipFill>
          <a:blip r:embed="rId4"/>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1097557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E16C1-1C2A-A13A-375C-C2297E9AE3EE}"/>
              </a:ext>
            </a:extLst>
          </p:cNvPr>
          <p:cNvSpPr>
            <a:spLocks noGrp="1"/>
          </p:cNvSpPr>
          <p:nvPr>
            <p:ph type="title"/>
          </p:nvPr>
        </p:nvSpPr>
        <p:spPr/>
        <p:txBody>
          <a:bodyPr>
            <a:normAutofit/>
          </a:bodyPr>
          <a:lstStyle/>
          <a:p>
            <a:r>
              <a:rPr lang="en-US" sz="3600" b="1" dirty="0">
                <a:solidFill>
                  <a:srgbClr val="0082C4"/>
                </a:solidFill>
              </a:rPr>
              <a:t>Survey Methodology</a:t>
            </a:r>
          </a:p>
        </p:txBody>
      </p:sp>
      <p:sp>
        <p:nvSpPr>
          <p:cNvPr id="7" name="Content Placeholder 6">
            <a:extLst>
              <a:ext uri="{FF2B5EF4-FFF2-40B4-BE49-F238E27FC236}">
                <a16:creationId xmlns:a16="http://schemas.microsoft.com/office/drawing/2014/main" id="{736A3CBA-2A9A-4E56-F3FD-8B330E2D169F}"/>
              </a:ext>
            </a:extLst>
          </p:cNvPr>
          <p:cNvSpPr>
            <a:spLocks noGrp="1"/>
          </p:cNvSpPr>
          <p:nvPr>
            <p:ph idx="1"/>
          </p:nvPr>
        </p:nvSpPr>
        <p:spPr/>
        <p:txBody>
          <a:bodyPr>
            <a:normAutofit/>
          </a:bodyPr>
          <a:lstStyle/>
          <a:p>
            <a:pPr>
              <a:spcBef>
                <a:spcPts val="0"/>
              </a:spcBef>
            </a:pPr>
            <a:r>
              <a:rPr lang="en-US" sz="1400" dirty="0">
                <a:effectLst/>
              </a:rPr>
              <a:t>Lake Research Partners designed and administered this mixed-mode survey that was conducted from October 3 – 10, 2024, by contacting participants directly online, via text message (a portion of the sample received a text to their cell phone with a link to complete the survey online), and by phone using professional telephone interviewers. The survey reached a total of 1,418 adults nationwide, which included a representative base of 1,018 plus oversamples of 100 Black adults, 100 Latino/a adults, 100 Generation Z adults, and 100 Millennial adults. The oversamples were weighed down into their respective base samples to their proper proportion of the universe.</a:t>
            </a:r>
          </a:p>
          <a:p>
            <a:pPr>
              <a:spcBef>
                <a:spcPts val="0"/>
              </a:spcBef>
            </a:pPr>
            <a:endParaRPr lang="en-US" sz="1400" dirty="0">
              <a:effectLst/>
            </a:endParaRPr>
          </a:p>
          <a:p>
            <a:pPr>
              <a:spcBef>
                <a:spcPts val="0"/>
              </a:spcBef>
            </a:pPr>
            <a:r>
              <a:rPr lang="en-US" sz="1400" dirty="0">
                <a:effectLst/>
              </a:rPr>
              <a:t>The margin of error for the base sample is +/-2.6%; the margin of error is higher among subgroups.</a:t>
            </a:r>
          </a:p>
          <a:p>
            <a:pPr>
              <a:spcBef>
                <a:spcPts val="0"/>
              </a:spcBef>
            </a:pPr>
            <a:endParaRPr lang="en-US" sz="1400" dirty="0">
              <a:effectLst/>
            </a:endParaRPr>
          </a:p>
          <a:p>
            <a:pPr>
              <a:spcBef>
                <a:spcPts val="0"/>
              </a:spcBef>
            </a:pPr>
            <a:r>
              <a:rPr lang="en-US" sz="1400" dirty="0">
                <a:effectLst/>
              </a:rPr>
              <a:t>Quantitative results are expressed as percentages unless otherwise noted. Results may not add up to 100% due to rounding or multiple responses. </a:t>
            </a:r>
          </a:p>
        </p:txBody>
      </p:sp>
      <p:pic>
        <p:nvPicPr>
          <p:cNvPr id="3" name="Picture 2">
            <a:extLst>
              <a:ext uri="{FF2B5EF4-FFF2-40B4-BE49-F238E27FC236}">
                <a16:creationId xmlns:a16="http://schemas.microsoft.com/office/drawing/2014/main" id="{92B0CE32-CB5D-95BE-AD21-102A1C69B96E}"/>
              </a:ext>
            </a:extLst>
          </p:cNvPr>
          <p:cNvPicPr>
            <a:picLocks noChangeAspect="1"/>
          </p:cNvPicPr>
          <p:nvPr/>
        </p:nvPicPr>
        <p:blipFill>
          <a:blip r:embed="rId2"/>
          <a:stretch>
            <a:fillRect/>
          </a:stretch>
        </p:blipFill>
        <p:spPr>
          <a:xfrm>
            <a:off x="0" y="6286500"/>
            <a:ext cx="2286000" cy="571500"/>
          </a:xfrm>
          <a:prstGeom prst="rect">
            <a:avLst/>
          </a:prstGeom>
        </p:spPr>
      </p:pic>
      <p:pic>
        <p:nvPicPr>
          <p:cNvPr id="5" name="Picture 4" descr="A blue letter p&#10;&#10;Description automatically generated">
            <a:extLst>
              <a:ext uri="{FF2B5EF4-FFF2-40B4-BE49-F238E27FC236}">
                <a16:creationId xmlns:a16="http://schemas.microsoft.com/office/drawing/2014/main" id="{A93C206E-79E5-482A-E6DA-96067BD89586}"/>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4809477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84F74-B1C3-67E5-E567-E27E9500F691}"/>
            </a:ext>
          </a:extLst>
        </p:cNvPr>
        <p:cNvGrpSpPr/>
        <p:nvPr/>
      </p:nvGrpSpPr>
      <p:grpSpPr>
        <a:xfrm>
          <a:off x="0" y="0"/>
          <a:ext cx="0" cy="0"/>
          <a:chOff x="0" y="0"/>
          <a:chExt cx="0" cy="0"/>
        </a:xfrm>
      </p:grpSpPr>
      <p:sp>
        <p:nvSpPr>
          <p:cNvPr id="101" name="Title 100">
            <a:extLst>
              <a:ext uri="{FF2B5EF4-FFF2-40B4-BE49-F238E27FC236}">
                <a16:creationId xmlns:a16="http://schemas.microsoft.com/office/drawing/2014/main" id="{855714D3-5A4B-E861-FD01-5AAED487ACB8}"/>
              </a:ext>
            </a:extLst>
          </p:cNvPr>
          <p:cNvSpPr>
            <a:spLocks noGrp="1"/>
          </p:cNvSpPr>
          <p:nvPr>
            <p:ph type="title"/>
          </p:nvPr>
        </p:nvSpPr>
        <p:spPr>
          <a:xfrm>
            <a:off x="234593" y="91440"/>
            <a:ext cx="11521440" cy="578969"/>
          </a:xfrm>
        </p:spPr>
        <p:txBody>
          <a:bodyPr>
            <a:normAutofit fontScale="90000"/>
          </a:bodyPr>
          <a:lstStyle/>
          <a:p>
            <a:r>
              <a:rPr lang="en-US" b="1" dirty="0">
                <a:solidFill>
                  <a:srgbClr val="0082C4"/>
                </a:solidFill>
              </a:rPr>
              <a:t>Demographics of Adults Surveyed</a:t>
            </a:r>
          </a:p>
        </p:txBody>
      </p:sp>
      <p:sp>
        <p:nvSpPr>
          <p:cNvPr id="102" name="Rectangle 101">
            <a:extLst>
              <a:ext uri="{FF2B5EF4-FFF2-40B4-BE49-F238E27FC236}">
                <a16:creationId xmlns:a16="http://schemas.microsoft.com/office/drawing/2014/main" id="{F913E2A6-8A37-799F-8165-C612D05F515B}"/>
              </a:ext>
            </a:extLst>
          </p:cNvPr>
          <p:cNvSpPr/>
          <p:nvPr/>
        </p:nvSpPr>
        <p:spPr>
          <a:xfrm>
            <a:off x="234593" y="740141"/>
            <a:ext cx="11722814" cy="54392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103" name="Table 101">
            <a:extLst>
              <a:ext uri="{FF2B5EF4-FFF2-40B4-BE49-F238E27FC236}">
                <a16:creationId xmlns:a16="http://schemas.microsoft.com/office/drawing/2014/main" id="{EEEF6221-E05A-0920-506E-4FB379632BD7}"/>
              </a:ext>
            </a:extLst>
          </p:cNvPr>
          <p:cNvGraphicFramePr>
            <a:graphicFrameLocks noGrp="1"/>
          </p:cNvGraphicFramePr>
          <p:nvPr>
            <p:extLst>
              <p:ext uri="{D42A27DB-BD31-4B8C-83A1-F6EECF244321}">
                <p14:modId xmlns:p14="http://schemas.microsoft.com/office/powerpoint/2010/main" val="1560509818"/>
              </p:ext>
            </p:extLst>
          </p:nvPr>
        </p:nvGraphicFramePr>
        <p:xfrm>
          <a:off x="8503920" y="3990269"/>
          <a:ext cx="3200400" cy="822960"/>
        </p:xfrm>
        <a:graphic>
          <a:graphicData uri="http://schemas.openxmlformats.org/drawingml/2006/table">
            <a:tbl>
              <a:tblPr firstRow="1" bandRow="1">
                <a:tableStyleId>{5C22544A-7EE6-4342-B048-85BDC9FD1C3A}</a:tableStyleId>
              </a:tblPr>
              <a:tblGrid>
                <a:gridCol w="2432304">
                  <a:extLst>
                    <a:ext uri="{9D8B030D-6E8A-4147-A177-3AD203B41FA5}">
                      <a16:colId xmlns:a16="http://schemas.microsoft.com/office/drawing/2014/main" val="1035880458"/>
                    </a:ext>
                  </a:extLst>
                </a:gridCol>
                <a:gridCol w="768096">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Household Income</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Below $50,000</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33</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Above $50,000</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60</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bl>
          </a:graphicData>
        </a:graphic>
      </p:graphicFrame>
      <p:graphicFrame>
        <p:nvGraphicFramePr>
          <p:cNvPr id="104" name="Table 101">
            <a:extLst>
              <a:ext uri="{FF2B5EF4-FFF2-40B4-BE49-F238E27FC236}">
                <a16:creationId xmlns:a16="http://schemas.microsoft.com/office/drawing/2014/main" id="{AEFFD609-2F15-5B10-8016-2FF03E7CB10C}"/>
              </a:ext>
            </a:extLst>
          </p:cNvPr>
          <p:cNvGraphicFramePr>
            <a:graphicFrameLocks noGrp="1"/>
          </p:cNvGraphicFramePr>
          <p:nvPr>
            <p:extLst>
              <p:ext uri="{D42A27DB-BD31-4B8C-83A1-F6EECF244321}">
                <p14:modId xmlns:p14="http://schemas.microsoft.com/office/powerpoint/2010/main" val="490587682"/>
              </p:ext>
            </p:extLst>
          </p:nvPr>
        </p:nvGraphicFramePr>
        <p:xfrm>
          <a:off x="572504" y="914400"/>
          <a:ext cx="3209784" cy="1645920"/>
        </p:xfrm>
        <a:graphic>
          <a:graphicData uri="http://schemas.openxmlformats.org/drawingml/2006/table">
            <a:tbl>
              <a:tblPr firstRow="1" bandRow="1">
                <a:tableStyleId>{5C22544A-7EE6-4342-B048-85BDC9FD1C3A}</a:tableStyleId>
              </a:tblPr>
              <a:tblGrid>
                <a:gridCol w="2407338">
                  <a:extLst>
                    <a:ext uri="{9D8B030D-6E8A-4147-A177-3AD203B41FA5}">
                      <a16:colId xmlns:a16="http://schemas.microsoft.com/office/drawing/2014/main" val="1035880458"/>
                    </a:ext>
                  </a:extLst>
                </a:gridCol>
                <a:gridCol w="802446">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Age</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a:solidFill>
                            <a:schemeClr val="accent3"/>
                          </a:solidFill>
                          <a:latin typeface=""/>
                        </a:rPr>
                        <a:t>Under 30</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22</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algn="r"/>
                      <a:r>
                        <a:rPr lang="en-US" sz="1200" dirty="0">
                          <a:solidFill>
                            <a:schemeClr val="accent3"/>
                          </a:solidFill>
                          <a:latin typeface=""/>
                        </a:rPr>
                        <a:t>30-39</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16</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algn="r"/>
                      <a:r>
                        <a:rPr lang="en-US" sz="1200" dirty="0">
                          <a:solidFill>
                            <a:schemeClr val="accent3"/>
                          </a:solidFill>
                          <a:latin typeface=""/>
                        </a:rPr>
                        <a:t>40-49</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17</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051827571"/>
                  </a:ext>
                </a:extLst>
              </a:tr>
              <a:tr h="274320">
                <a:tc>
                  <a:txBody>
                    <a:bodyPr/>
                    <a:lstStyle/>
                    <a:p>
                      <a:pPr algn="r"/>
                      <a:r>
                        <a:rPr lang="en-US" sz="1200" dirty="0">
                          <a:solidFill>
                            <a:schemeClr val="accent3"/>
                          </a:solidFill>
                          <a:latin typeface=""/>
                        </a:rPr>
                        <a:t>50-64</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25</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3927691521"/>
                  </a:ext>
                </a:extLst>
              </a:tr>
              <a:tr h="274320">
                <a:tc>
                  <a:txBody>
                    <a:bodyPr/>
                    <a:lstStyle/>
                    <a:p>
                      <a:pPr algn="r"/>
                      <a:r>
                        <a:rPr lang="en-US" sz="1200" dirty="0">
                          <a:solidFill>
                            <a:schemeClr val="accent3"/>
                          </a:solidFill>
                          <a:latin typeface=""/>
                        </a:rPr>
                        <a:t>65+</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18</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1722151586"/>
                  </a:ext>
                </a:extLst>
              </a:tr>
            </a:tbl>
          </a:graphicData>
        </a:graphic>
      </p:graphicFrame>
      <p:graphicFrame>
        <p:nvGraphicFramePr>
          <p:cNvPr id="105" name="Table 104">
            <a:extLst>
              <a:ext uri="{FF2B5EF4-FFF2-40B4-BE49-F238E27FC236}">
                <a16:creationId xmlns:a16="http://schemas.microsoft.com/office/drawing/2014/main" id="{2B3994CF-4127-0AAF-8C57-1656920F5337}"/>
              </a:ext>
            </a:extLst>
          </p:cNvPr>
          <p:cNvGraphicFramePr>
            <a:graphicFrameLocks noGrp="1"/>
          </p:cNvGraphicFramePr>
          <p:nvPr>
            <p:extLst>
              <p:ext uri="{D42A27DB-BD31-4B8C-83A1-F6EECF244321}">
                <p14:modId xmlns:p14="http://schemas.microsoft.com/office/powerpoint/2010/main" val="2649918572"/>
              </p:ext>
            </p:extLst>
          </p:nvPr>
        </p:nvGraphicFramePr>
        <p:xfrm>
          <a:off x="8503920" y="914400"/>
          <a:ext cx="3200400" cy="2743200"/>
        </p:xfrm>
        <a:graphic>
          <a:graphicData uri="http://schemas.openxmlformats.org/drawingml/2006/table">
            <a:tbl>
              <a:tblPr firstRow="1" bandRow="1">
                <a:tableStyleId>{5C22544A-7EE6-4342-B048-85BDC9FD1C3A}</a:tableStyleId>
              </a:tblPr>
              <a:tblGrid>
                <a:gridCol w="2400300">
                  <a:extLst>
                    <a:ext uri="{9D8B030D-6E8A-4147-A177-3AD203B41FA5}">
                      <a16:colId xmlns:a16="http://schemas.microsoft.com/office/drawing/2014/main" val="1035880458"/>
                    </a:ext>
                  </a:extLst>
                </a:gridCol>
                <a:gridCol w="800100">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Region</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New England</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5</a:t>
                      </a:r>
                    </a:p>
                  </a:txBody>
                  <a:tcPr anchor="ct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algn="r"/>
                      <a:r>
                        <a:rPr lang="en-US" sz="1200" dirty="0">
                          <a:solidFill>
                            <a:schemeClr val="accent3"/>
                          </a:solidFill>
                          <a:latin typeface=""/>
                        </a:rPr>
                        <a:t>Middle Atlantic</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13</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algn="r"/>
                      <a:r>
                        <a:rPr lang="en-US" sz="1200" dirty="0">
                          <a:solidFill>
                            <a:schemeClr val="accent3"/>
                          </a:solidFill>
                          <a:latin typeface=""/>
                        </a:rPr>
                        <a:t>East North Central</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14</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051827571"/>
                  </a:ext>
                </a:extLst>
              </a:tr>
              <a:tr h="274320">
                <a:tc>
                  <a:txBody>
                    <a:bodyPr/>
                    <a:lstStyle/>
                    <a:p>
                      <a:pPr algn="r"/>
                      <a:r>
                        <a:rPr lang="en-US" sz="1200" dirty="0">
                          <a:solidFill>
                            <a:schemeClr val="accent3"/>
                          </a:solidFill>
                          <a:latin typeface=""/>
                        </a:rPr>
                        <a:t>West North Central</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6</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3759063"/>
                  </a:ext>
                </a:extLst>
              </a:tr>
              <a:tr h="274320">
                <a:tc>
                  <a:txBody>
                    <a:bodyPr/>
                    <a:lstStyle/>
                    <a:p>
                      <a:pPr algn="r"/>
                      <a:r>
                        <a:rPr lang="en-US" sz="1200" dirty="0">
                          <a:solidFill>
                            <a:schemeClr val="accent3"/>
                          </a:solidFill>
                          <a:latin typeface=""/>
                        </a:rPr>
                        <a:t>South Atlantic</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20</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3872631527"/>
                  </a:ext>
                </a:extLst>
              </a:tr>
              <a:tr h="274320">
                <a:tc>
                  <a:txBody>
                    <a:bodyPr/>
                    <a:lstStyle/>
                    <a:p>
                      <a:pPr algn="r"/>
                      <a:r>
                        <a:rPr lang="en-US" sz="1200" dirty="0">
                          <a:solidFill>
                            <a:schemeClr val="accent3"/>
                          </a:solidFill>
                          <a:latin typeface=""/>
                        </a:rPr>
                        <a:t>East South Central</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6</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778608203"/>
                  </a:ext>
                </a:extLst>
              </a:tr>
              <a:tr h="274320">
                <a:tc>
                  <a:txBody>
                    <a:bodyPr/>
                    <a:lstStyle/>
                    <a:p>
                      <a:pPr algn="r"/>
                      <a:r>
                        <a:rPr lang="en-US" sz="1200" dirty="0">
                          <a:solidFill>
                            <a:schemeClr val="accent3"/>
                          </a:solidFill>
                          <a:latin typeface=""/>
                        </a:rPr>
                        <a:t>West South Central</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12</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271889267"/>
                  </a:ext>
                </a:extLst>
              </a:tr>
              <a:tr h="274320">
                <a:tc>
                  <a:txBody>
                    <a:bodyPr/>
                    <a:lstStyle/>
                    <a:p>
                      <a:pPr algn="r"/>
                      <a:r>
                        <a:rPr lang="en-US" sz="1200" dirty="0">
                          <a:solidFill>
                            <a:schemeClr val="accent3"/>
                          </a:solidFill>
                          <a:latin typeface=""/>
                        </a:rPr>
                        <a:t>Mountain</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7</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625242757"/>
                  </a:ext>
                </a:extLst>
              </a:tr>
              <a:tr h="225164">
                <a:tc>
                  <a:txBody>
                    <a:bodyPr/>
                    <a:lstStyle/>
                    <a:p>
                      <a:pPr algn="r"/>
                      <a:r>
                        <a:rPr lang="en-US" sz="1200" dirty="0">
                          <a:solidFill>
                            <a:schemeClr val="accent3"/>
                          </a:solidFill>
                          <a:latin typeface=""/>
                        </a:rPr>
                        <a:t>Pacific</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16</a:t>
                      </a:r>
                    </a:p>
                  </a:txBody>
                  <a:tcPr anchor="ct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3874665340"/>
                  </a:ext>
                </a:extLst>
              </a:tr>
            </a:tbl>
          </a:graphicData>
        </a:graphic>
      </p:graphicFrame>
      <p:graphicFrame>
        <p:nvGraphicFramePr>
          <p:cNvPr id="112" name="Table 101">
            <a:extLst>
              <a:ext uri="{FF2B5EF4-FFF2-40B4-BE49-F238E27FC236}">
                <a16:creationId xmlns:a16="http://schemas.microsoft.com/office/drawing/2014/main" id="{0DCCB7D4-2AFD-B8BE-3083-550B53CB7F48}"/>
              </a:ext>
            </a:extLst>
          </p:cNvPr>
          <p:cNvGraphicFramePr>
            <a:graphicFrameLocks noGrp="1"/>
          </p:cNvGraphicFramePr>
          <p:nvPr>
            <p:extLst>
              <p:ext uri="{D42A27DB-BD31-4B8C-83A1-F6EECF244321}">
                <p14:modId xmlns:p14="http://schemas.microsoft.com/office/powerpoint/2010/main" val="2691457641"/>
              </p:ext>
            </p:extLst>
          </p:nvPr>
        </p:nvGraphicFramePr>
        <p:xfrm>
          <a:off x="4538210" y="914400"/>
          <a:ext cx="3209784" cy="1371600"/>
        </p:xfrm>
        <a:graphic>
          <a:graphicData uri="http://schemas.openxmlformats.org/drawingml/2006/table">
            <a:tbl>
              <a:tblPr firstRow="1" bandRow="1">
                <a:tableStyleId>{5C22544A-7EE6-4342-B048-85BDC9FD1C3A}</a:tableStyleId>
              </a:tblPr>
              <a:tblGrid>
                <a:gridCol w="2496499">
                  <a:extLst>
                    <a:ext uri="{9D8B030D-6E8A-4147-A177-3AD203B41FA5}">
                      <a16:colId xmlns:a16="http://schemas.microsoft.com/office/drawing/2014/main" val="1035880458"/>
                    </a:ext>
                  </a:extLst>
                </a:gridCol>
                <a:gridCol w="713285">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Education</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High school or less</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21</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ea typeface="ＭＳ Ｐゴシック" charset="0"/>
                          <a:cs typeface="Arial" charset="0"/>
                        </a:rPr>
                        <a:t>Post-H.S. / Some College</a:t>
                      </a:r>
                      <a:endParaRPr lang="en-US" sz="1200" dirty="0">
                        <a:solidFill>
                          <a:schemeClr val="accent3"/>
                        </a:solidFill>
                        <a:latin typeface=""/>
                      </a:endParaRP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43</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algn="r"/>
                      <a:r>
                        <a:rPr lang="en-US" sz="1200" dirty="0">
                          <a:solidFill>
                            <a:schemeClr val="accent3"/>
                          </a:solidFill>
                          <a:latin typeface=""/>
                        </a:rPr>
                        <a:t>College graduate</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21</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051827571"/>
                  </a:ext>
                </a:extLst>
              </a:tr>
              <a:tr h="274320">
                <a:tc>
                  <a:txBody>
                    <a:bodyPr/>
                    <a:lstStyle/>
                    <a:p>
                      <a:pPr algn="r"/>
                      <a:r>
                        <a:rPr lang="en-US" sz="1200" dirty="0">
                          <a:solidFill>
                            <a:schemeClr val="accent3"/>
                          </a:solidFill>
                          <a:latin typeface=""/>
                        </a:rPr>
                        <a:t>Post-graduate</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14</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1480367671"/>
                  </a:ext>
                </a:extLst>
              </a:tr>
            </a:tbl>
          </a:graphicData>
        </a:graphic>
      </p:graphicFrame>
      <p:graphicFrame>
        <p:nvGraphicFramePr>
          <p:cNvPr id="115" name="Table 101">
            <a:extLst>
              <a:ext uri="{FF2B5EF4-FFF2-40B4-BE49-F238E27FC236}">
                <a16:creationId xmlns:a16="http://schemas.microsoft.com/office/drawing/2014/main" id="{9EA473DA-7B50-0680-4929-4CEC38538907}"/>
              </a:ext>
            </a:extLst>
          </p:cNvPr>
          <p:cNvGraphicFramePr>
            <a:graphicFrameLocks noGrp="1"/>
          </p:cNvGraphicFramePr>
          <p:nvPr>
            <p:extLst>
              <p:ext uri="{D42A27DB-BD31-4B8C-83A1-F6EECF244321}">
                <p14:modId xmlns:p14="http://schemas.microsoft.com/office/powerpoint/2010/main" val="1227492030"/>
              </p:ext>
            </p:extLst>
          </p:nvPr>
        </p:nvGraphicFramePr>
        <p:xfrm>
          <a:off x="572506" y="2793704"/>
          <a:ext cx="3209784" cy="1099803"/>
        </p:xfrm>
        <a:graphic>
          <a:graphicData uri="http://schemas.openxmlformats.org/drawingml/2006/table">
            <a:tbl>
              <a:tblPr firstRow="1">
                <a:tableStyleId>{5C22544A-7EE6-4342-B048-85BDC9FD1C3A}</a:tableStyleId>
              </a:tblPr>
              <a:tblGrid>
                <a:gridCol w="2407337">
                  <a:extLst>
                    <a:ext uri="{9D8B030D-6E8A-4147-A177-3AD203B41FA5}">
                      <a16:colId xmlns:a16="http://schemas.microsoft.com/office/drawing/2014/main" val="1035880458"/>
                    </a:ext>
                  </a:extLst>
                </a:gridCol>
                <a:gridCol w="802447">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rPr>
                        <a:t>Party Identification</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6843">
                <a:tc>
                  <a:txBody>
                    <a:bodyPr/>
                    <a:lstStyle/>
                    <a:p>
                      <a:pPr algn="r"/>
                      <a:r>
                        <a:rPr lang="en-US" sz="1200" dirty="0">
                          <a:solidFill>
                            <a:schemeClr val="accent3"/>
                          </a:solidFill>
                          <a:latin typeface=""/>
                        </a:rPr>
                        <a:t>Democrat</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rPr>
                        <a:t>44</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algn="r"/>
                      <a:r>
                        <a:rPr lang="en-US" sz="1200" dirty="0">
                          <a:solidFill>
                            <a:schemeClr val="accent3"/>
                          </a:solidFill>
                        </a:rPr>
                        <a:t>Independent/DK</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rPr>
                        <a:t>11</a:t>
                      </a:r>
                    </a:p>
                  </a:txBody>
                  <a:tcPr anchor="ct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algn="r"/>
                      <a:r>
                        <a:rPr lang="en-US" sz="1200" dirty="0">
                          <a:solidFill>
                            <a:schemeClr val="accent3"/>
                          </a:solidFill>
                        </a:rPr>
                        <a:t>Republican</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rPr>
                        <a:t>38</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2051827571"/>
                  </a:ext>
                </a:extLst>
              </a:tr>
            </a:tbl>
          </a:graphicData>
        </a:graphic>
      </p:graphicFrame>
      <p:graphicFrame>
        <p:nvGraphicFramePr>
          <p:cNvPr id="121" name="Table 101">
            <a:extLst>
              <a:ext uri="{FF2B5EF4-FFF2-40B4-BE49-F238E27FC236}">
                <a16:creationId xmlns:a16="http://schemas.microsoft.com/office/drawing/2014/main" id="{A92424D9-6C7E-E5E2-01B3-34B1C0AC7F08}"/>
              </a:ext>
            </a:extLst>
          </p:cNvPr>
          <p:cNvGraphicFramePr>
            <a:graphicFrameLocks noGrp="1"/>
          </p:cNvGraphicFramePr>
          <p:nvPr>
            <p:extLst>
              <p:ext uri="{D42A27DB-BD31-4B8C-83A1-F6EECF244321}">
                <p14:modId xmlns:p14="http://schemas.microsoft.com/office/powerpoint/2010/main" val="2632732269"/>
              </p:ext>
            </p:extLst>
          </p:nvPr>
        </p:nvGraphicFramePr>
        <p:xfrm>
          <a:off x="8503920" y="5145898"/>
          <a:ext cx="3200400" cy="825433"/>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035880458"/>
                    </a:ext>
                  </a:extLst>
                </a:gridCol>
                <a:gridCol w="1600200">
                  <a:extLst>
                    <a:ext uri="{9D8B030D-6E8A-4147-A177-3AD203B41FA5}">
                      <a16:colId xmlns:a16="http://schemas.microsoft.com/office/drawing/2014/main" val="3153686703"/>
                    </a:ext>
                  </a:extLst>
                </a:gridCol>
              </a:tblGrid>
              <a:tr h="276793">
                <a:tc gridSpan="2">
                  <a:txBody>
                    <a:bodyPr/>
                    <a:lstStyle/>
                    <a:p>
                      <a:pPr algn="ctr"/>
                      <a:r>
                        <a:rPr lang="en-US" sz="1200" dirty="0">
                          <a:solidFill>
                            <a:schemeClr val="accent3"/>
                          </a:solidFill>
                          <a:latin typeface=""/>
                        </a:rPr>
                        <a:t>Children in Household Growing Up</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1-3 children</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60</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4+ children</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38</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bl>
          </a:graphicData>
        </a:graphic>
      </p:graphicFrame>
      <p:graphicFrame>
        <p:nvGraphicFramePr>
          <p:cNvPr id="122" name="Table 101">
            <a:extLst>
              <a:ext uri="{FF2B5EF4-FFF2-40B4-BE49-F238E27FC236}">
                <a16:creationId xmlns:a16="http://schemas.microsoft.com/office/drawing/2014/main" id="{B9FF1B93-CE07-F19A-D510-E214B37A4F8F}"/>
              </a:ext>
            </a:extLst>
          </p:cNvPr>
          <p:cNvGraphicFramePr>
            <a:graphicFrameLocks noGrp="1"/>
          </p:cNvGraphicFramePr>
          <p:nvPr>
            <p:extLst>
              <p:ext uri="{D42A27DB-BD31-4B8C-83A1-F6EECF244321}">
                <p14:modId xmlns:p14="http://schemas.microsoft.com/office/powerpoint/2010/main" val="1585583575"/>
              </p:ext>
            </p:extLst>
          </p:nvPr>
        </p:nvGraphicFramePr>
        <p:xfrm>
          <a:off x="4538210" y="3893507"/>
          <a:ext cx="3209783" cy="1645920"/>
        </p:xfrm>
        <a:graphic>
          <a:graphicData uri="http://schemas.openxmlformats.org/drawingml/2006/table">
            <a:tbl>
              <a:tblPr firstRow="1" bandRow="1">
                <a:tableStyleId>{5C22544A-7EE6-4342-B048-85BDC9FD1C3A}</a:tableStyleId>
              </a:tblPr>
              <a:tblGrid>
                <a:gridCol w="2439435">
                  <a:extLst>
                    <a:ext uri="{9D8B030D-6E8A-4147-A177-3AD203B41FA5}">
                      <a16:colId xmlns:a16="http://schemas.microsoft.com/office/drawing/2014/main" val="1035880458"/>
                    </a:ext>
                  </a:extLst>
                </a:gridCol>
                <a:gridCol w="770348">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Marital Status</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a:solidFill>
                            <a:schemeClr val="accent3"/>
                          </a:solidFill>
                          <a:latin typeface=""/>
                        </a:rPr>
                        <a:t>Married</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49</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Unmarried w/ Partner</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10</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algn="r"/>
                      <a:r>
                        <a:rPr lang="en-US" sz="1200">
                          <a:solidFill>
                            <a:schemeClr val="accent3"/>
                          </a:solidFill>
                          <a:latin typeface=""/>
                        </a:rPr>
                        <a:t>Single</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24</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051827571"/>
                  </a:ext>
                </a:extLst>
              </a:tr>
              <a:tr h="274320">
                <a:tc>
                  <a:txBody>
                    <a:bodyPr/>
                    <a:lstStyle/>
                    <a:p>
                      <a:pPr algn="r"/>
                      <a:r>
                        <a:rPr lang="en-US" sz="1200">
                          <a:solidFill>
                            <a:schemeClr val="accent3"/>
                          </a:solidFill>
                          <a:latin typeface=""/>
                        </a:rPr>
                        <a:t>Separated/Divorced</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9</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480367671"/>
                  </a:ext>
                </a:extLst>
              </a:tr>
              <a:tr h="274320">
                <a:tc>
                  <a:txBody>
                    <a:bodyPr/>
                    <a:lstStyle/>
                    <a:p>
                      <a:pPr algn="r"/>
                      <a:r>
                        <a:rPr lang="en-US" sz="1200">
                          <a:solidFill>
                            <a:schemeClr val="accent3"/>
                          </a:solidFill>
                          <a:latin typeface=""/>
                        </a:rPr>
                        <a:t>Widowed</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5</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720505631"/>
                  </a:ext>
                </a:extLst>
              </a:tr>
            </a:tbl>
          </a:graphicData>
        </a:graphic>
      </p:graphicFrame>
      <p:graphicFrame>
        <p:nvGraphicFramePr>
          <p:cNvPr id="123" name="Table 101">
            <a:extLst>
              <a:ext uri="{FF2B5EF4-FFF2-40B4-BE49-F238E27FC236}">
                <a16:creationId xmlns:a16="http://schemas.microsoft.com/office/drawing/2014/main" id="{C08961C3-3162-463C-26E4-7F7FD9C513EB}"/>
              </a:ext>
            </a:extLst>
          </p:cNvPr>
          <p:cNvGraphicFramePr>
            <a:graphicFrameLocks noGrp="1"/>
          </p:cNvGraphicFramePr>
          <p:nvPr>
            <p:extLst>
              <p:ext uri="{D42A27DB-BD31-4B8C-83A1-F6EECF244321}">
                <p14:modId xmlns:p14="http://schemas.microsoft.com/office/powerpoint/2010/main" val="1620884077"/>
              </p:ext>
            </p:extLst>
          </p:nvPr>
        </p:nvGraphicFramePr>
        <p:xfrm>
          <a:off x="4538210" y="2560320"/>
          <a:ext cx="3209784" cy="1097280"/>
        </p:xfrm>
        <a:graphic>
          <a:graphicData uri="http://schemas.openxmlformats.org/drawingml/2006/table">
            <a:tbl>
              <a:tblPr firstRow="1" bandRow="1">
                <a:tableStyleId>{5C22544A-7EE6-4342-B048-85BDC9FD1C3A}</a:tableStyleId>
              </a:tblPr>
              <a:tblGrid>
                <a:gridCol w="2439436">
                  <a:extLst>
                    <a:ext uri="{9D8B030D-6E8A-4147-A177-3AD203B41FA5}">
                      <a16:colId xmlns:a16="http://schemas.microsoft.com/office/drawing/2014/main" val="1035880458"/>
                    </a:ext>
                  </a:extLst>
                </a:gridCol>
                <a:gridCol w="770348">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Gender</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Men</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48</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Women</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51</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Nonbinary</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1</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1372977328"/>
                  </a:ext>
                </a:extLst>
              </a:tr>
            </a:tbl>
          </a:graphicData>
        </a:graphic>
      </p:graphicFrame>
      <p:graphicFrame>
        <p:nvGraphicFramePr>
          <p:cNvPr id="129" name="Table 101">
            <a:extLst>
              <a:ext uri="{FF2B5EF4-FFF2-40B4-BE49-F238E27FC236}">
                <a16:creationId xmlns:a16="http://schemas.microsoft.com/office/drawing/2014/main" id="{B26C55CD-487D-193E-594C-9D5B0345855E}"/>
              </a:ext>
            </a:extLst>
          </p:cNvPr>
          <p:cNvGraphicFramePr>
            <a:graphicFrameLocks noGrp="1"/>
          </p:cNvGraphicFramePr>
          <p:nvPr>
            <p:extLst>
              <p:ext uri="{D42A27DB-BD31-4B8C-83A1-F6EECF244321}">
                <p14:modId xmlns:p14="http://schemas.microsoft.com/office/powerpoint/2010/main" val="674493661"/>
              </p:ext>
            </p:extLst>
          </p:nvPr>
        </p:nvGraphicFramePr>
        <p:xfrm>
          <a:off x="572506" y="4051091"/>
          <a:ext cx="3209785" cy="1920240"/>
        </p:xfrm>
        <a:graphic>
          <a:graphicData uri="http://schemas.openxmlformats.org/drawingml/2006/table">
            <a:tbl>
              <a:tblPr firstRow="1" bandRow="1">
                <a:tableStyleId>{5C22544A-7EE6-4342-B048-85BDC9FD1C3A}</a:tableStyleId>
              </a:tblPr>
              <a:tblGrid>
                <a:gridCol w="2607950">
                  <a:extLst>
                    <a:ext uri="{9D8B030D-6E8A-4147-A177-3AD203B41FA5}">
                      <a16:colId xmlns:a16="http://schemas.microsoft.com/office/drawing/2014/main" val="1035880458"/>
                    </a:ext>
                  </a:extLst>
                </a:gridCol>
                <a:gridCol w="601835">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Race</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White</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62</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Black</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13</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algn="r"/>
                      <a:r>
                        <a:rPr lang="en-US" sz="1200" dirty="0">
                          <a:solidFill>
                            <a:schemeClr val="accent3"/>
                          </a:solidFill>
                          <a:latin typeface=""/>
                        </a:rPr>
                        <a:t>Latino/a</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17</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051827571"/>
                  </a:ext>
                </a:extLst>
              </a:tr>
              <a:tr h="274320">
                <a:tc>
                  <a:txBody>
                    <a:bodyPr/>
                    <a:lstStyle/>
                    <a:p>
                      <a:pPr algn="r"/>
                      <a:r>
                        <a:rPr lang="en-US" sz="1200" dirty="0">
                          <a:solidFill>
                            <a:schemeClr val="accent3"/>
                          </a:solidFill>
                          <a:latin typeface=""/>
                        </a:rPr>
                        <a:t>Asian American or Pacific Islander</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5</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480367671"/>
                  </a:ext>
                </a:extLst>
              </a:tr>
              <a:tr h="274320">
                <a:tc>
                  <a:txBody>
                    <a:bodyPr/>
                    <a:lstStyle/>
                    <a:p>
                      <a:pPr algn="r"/>
                      <a:r>
                        <a:rPr lang="en-US" sz="1200">
                          <a:solidFill>
                            <a:schemeClr val="accent3"/>
                          </a:solidFill>
                          <a:latin typeface=""/>
                        </a:rPr>
                        <a:t>Native or Indigenous American</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720505631"/>
                  </a:ext>
                </a:extLst>
              </a:tr>
              <a:tr h="274320">
                <a:tc>
                  <a:txBody>
                    <a:bodyPr/>
                    <a:lstStyle/>
                    <a:p>
                      <a:pPr algn="r"/>
                      <a:r>
                        <a:rPr lang="en-US" sz="1200">
                          <a:solidFill>
                            <a:schemeClr val="accent3"/>
                          </a:solidFill>
                          <a:latin typeface=""/>
                        </a:rPr>
                        <a:t>Middle Eastern or North African</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0</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325728118"/>
                  </a:ext>
                </a:extLst>
              </a:tr>
            </a:tbl>
          </a:graphicData>
        </a:graphic>
      </p:graphicFrame>
      <p:pic>
        <p:nvPicPr>
          <p:cNvPr id="2" name="Picture 1">
            <a:extLst>
              <a:ext uri="{FF2B5EF4-FFF2-40B4-BE49-F238E27FC236}">
                <a16:creationId xmlns:a16="http://schemas.microsoft.com/office/drawing/2014/main" id="{3D4F0DEB-1AE4-DDC3-AD6E-20AE0000EDF6}"/>
              </a:ext>
            </a:extLst>
          </p:cNvPr>
          <p:cNvPicPr>
            <a:picLocks noChangeAspect="1"/>
          </p:cNvPicPr>
          <p:nvPr/>
        </p:nvPicPr>
        <p:blipFill>
          <a:blip r:embed="rId2"/>
          <a:stretch>
            <a:fillRect/>
          </a:stretch>
        </p:blipFill>
        <p:spPr>
          <a:xfrm>
            <a:off x="0" y="6286500"/>
            <a:ext cx="2286000" cy="571500"/>
          </a:xfrm>
          <a:prstGeom prst="rect">
            <a:avLst/>
          </a:prstGeom>
        </p:spPr>
      </p:pic>
      <p:pic>
        <p:nvPicPr>
          <p:cNvPr id="4" name="Picture 3" descr="A blue letter p&#10;&#10;Description automatically generated">
            <a:extLst>
              <a:ext uri="{FF2B5EF4-FFF2-40B4-BE49-F238E27FC236}">
                <a16:creationId xmlns:a16="http://schemas.microsoft.com/office/drawing/2014/main" id="{FE17A630-2379-DEDB-1804-E715C15DD38B}"/>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897378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00">
            <a:extLst>
              <a:ext uri="{FF2B5EF4-FFF2-40B4-BE49-F238E27FC236}">
                <a16:creationId xmlns:a16="http://schemas.microsoft.com/office/drawing/2014/main" id="{3471FFE8-A462-D0A4-DCDF-AC29F01CA062}"/>
              </a:ext>
            </a:extLst>
          </p:cNvPr>
          <p:cNvSpPr>
            <a:spLocks noGrp="1"/>
          </p:cNvSpPr>
          <p:nvPr>
            <p:ph type="title"/>
          </p:nvPr>
        </p:nvSpPr>
        <p:spPr/>
        <p:txBody>
          <a:bodyPr>
            <a:normAutofit/>
          </a:bodyPr>
          <a:lstStyle/>
          <a:p>
            <a:r>
              <a:rPr lang="en-US" b="1" dirty="0">
                <a:solidFill>
                  <a:srgbClr val="0082C4"/>
                </a:solidFill>
              </a:rPr>
              <a:t>Demographics of Adults Surveyed</a:t>
            </a:r>
          </a:p>
        </p:txBody>
      </p:sp>
      <p:sp>
        <p:nvSpPr>
          <p:cNvPr id="4" name="Content Placeholder 3">
            <a:extLst>
              <a:ext uri="{FF2B5EF4-FFF2-40B4-BE49-F238E27FC236}">
                <a16:creationId xmlns:a16="http://schemas.microsoft.com/office/drawing/2014/main" id="{9F69F146-D1D5-E7B3-AA47-E29DC219A21D}"/>
              </a:ext>
            </a:extLst>
          </p:cNvPr>
          <p:cNvSpPr>
            <a:spLocks noGrp="1"/>
          </p:cNvSpPr>
          <p:nvPr>
            <p:ph idx="1"/>
          </p:nvPr>
        </p:nvSpPr>
        <p:spPr/>
        <p:txBody>
          <a:bodyPr/>
          <a:lstStyle/>
          <a:p>
            <a:endParaRPr lang="en-US"/>
          </a:p>
        </p:txBody>
      </p:sp>
      <p:sp>
        <p:nvSpPr>
          <p:cNvPr id="102" name="Rectangle 101">
            <a:extLst>
              <a:ext uri="{FF2B5EF4-FFF2-40B4-BE49-F238E27FC236}">
                <a16:creationId xmlns:a16="http://schemas.microsoft.com/office/drawing/2014/main" id="{5D6678ED-B9BA-13DC-E04C-52F0816B69A6}"/>
              </a:ext>
            </a:extLst>
          </p:cNvPr>
          <p:cNvSpPr/>
          <p:nvPr/>
        </p:nvSpPr>
        <p:spPr>
          <a:xfrm>
            <a:off x="234593" y="1510145"/>
            <a:ext cx="11722814" cy="46115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104" name="Table 101">
            <a:extLst>
              <a:ext uri="{FF2B5EF4-FFF2-40B4-BE49-F238E27FC236}">
                <a16:creationId xmlns:a16="http://schemas.microsoft.com/office/drawing/2014/main" id="{F60B0ED2-9EA5-B4E5-381B-1C5632558B64}"/>
              </a:ext>
            </a:extLst>
          </p:cNvPr>
          <p:cNvGraphicFramePr>
            <a:graphicFrameLocks noGrp="1"/>
          </p:cNvGraphicFramePr>
          <p:nvPr>
            <p:extLst>
              <p:ext uri="{D42A27DB-BD31-4B8C-83A1-F6EECF244321}">
                <p14:modId xmlns:p14="http://schemas.microsoft.com/office/powerpoint/2010/main" val="296138231"/>
              </p:ext>
            </p:extLst>
          </p:nvPr>
        </p:nvGraphicFramePr>
        <p:xfrm>
          <a:off x="6561190" y="1663751"/>
          <a:ext cx="2286000" cy="274320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1035880458"/>
                    </a:ext>
                  </a:extLst>
                </a:gridCol>
                <a:gridCol w="571500">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How Many Children</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1</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27</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algn="r"/>
                      <a:r>
                        <a:rPr lang="en-US" sz="1200" dirty="0">
                          <a:solidFill>
                            <a:schemeClr val="accent3"/>
                          </a:solidFill>
                          <a:latin typeface=""/>
                        </a:rPr>
                        <a:t>2</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39</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algn="r"/>
                      <a:r>
                        <a:rPr lang="en-US" sz="1200">
                          <a:solidFill>
                            <a:schemeClr val="accent3"/>
                          </a:solidFill>
                          <a:latin typeface=""/>
                        </a:rPr>
                        <a:t>3</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20</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051827571"/>
                  </a:ext>
                </a:extLst>
              </a:tr>
              <a:tr h="274320">
                <a:tc>
                  <a:txBody>
                    <a:bodyPr/>
                    <a:lstStyle/>
                    <a:p>
                      <a:pPr algn="r"/>
                      <a:r>
                        <a:rPr lang="en-US" sz="1200" dirty="0">
                          <a:solidFill>
                            <a:schemeClr val="accent3"/>
                          </a:solidFill>
                          <a:latin typeface=""/>
                        </a:rPr>
                        <a:t>4</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8</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3927691521"/>
                  </a:ext>
                </a:extLst>
              </a:tr>
              <a:tr h="274320">
                <a:tc>
                  <a:txBody>
                    <a:bodyPr/>
                    <a:lstStyle/>
                    <a:p>
                      <a:pPr algn="r"/>
                      <a:r>
                        <a:rPr lang="en-US" sz="1200" dirty="0">
                          <a:solidFill>
                            <a:schemeClr val="accent3"/>
                          </a:solidFill>
                          <a:latin typeface=""/>
                        </a:rPr>
                        <a:t>5-8</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5</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722151586"/>
                  </a:ext>
                </a:extLst>
              </a:tr>
              <a:tr h="274320">
                <a:tc>
                  <a:txBody>
                    <a:bodyPr/>
                    <a:lstStyle/>
                    <a:p>
                      <a:pPr algn="r"/>
                      <a:r>
                        <a:rPr lang="en-US" sz="1200" dirty="0">
                          <a:solidFill>
                            <a:schemeClr val="accent3"/>
                          </a:solidFill>
                          <a:latin typeface=""/>
                        </a:rPr>
                        <a:t>9+</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0</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284739512"/>
                  </a:ext>
                </a:extLst>
              </a:tr>
              <a:tr h="274320">
                <a:tc>
                  <a:txBody>
                    <a:bodyPr/>
                    <a:lstStyle/>
                    <a:p>
                      <a:pPr algn="r"/>
                      <a:endParaRPr lang="en-US" sz="1200" dirty="0">
                        <a:solidFill>
                          <a:schemeClr val="accent3"/>
                        </a:solidFill>
                        <a:latin typeface=""/>
                      </a:endParaRP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endParaRPr lang="en-US" sz="1200" b="1">
                        <a:solidFill>
                          <a:schemeClr val="accent3"/>
                        </a:solidFill>
                        <a:latin typeface=""/>
                      </a:endParaRP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896212251"/>
                  </a:ext>
                </a:extLst>
              </a:tr>
              <a:tr h="274320">
                <a:tc>
                  <a:txBody>
                    <a:bodyPr/>
                    <a:lstStyle/>
                    <a:p>
                      <a:pPr algn="r"/>
                      <a:r>
                        <a:rPr lang="en-US" sz="1200" dirty="0">
                          <a:solidFill>
                            <a:schemeClr val="accent3"/>
                          </a:solidFill>
                          <a:latin typeface=""/>
                        </a:rPr>
                        <a:t>1-3</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86</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2809824388"/>
                  </a:ext>
                </a:extLst>
              </a:tr>
              <a:tr h="274320">
                <a:tc>
                  <a:txBody>
                    <a:bodyPr/>
                    <a:lstStyle/>
                    <a:p>
                      <a:pPr algn="r"/>
                      <a:r>
                        <a:rPr lang="en-US" sz="1200" dirty="0">
                          <a:solidFill>
                            <a:schemeClr val="accent3"/>
                          </a:solidFill>
                          <a:latin typeface=""/>
                        </a:rPr>
                        <a:t>4+</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14</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566630415"/>
                  </a:ext>
                </a:extLst>
              </a:tr>
            </a:tbl>
          </a:graphicData>
        </a:graphic>
      </p:graphicFrame>
      <p:graphicFrame>
        <p:nvGraphicFramePr>
          <p:cNvPr id="121" name="Table 101">
            <a:extLst>
              <a:ext uri="{FF2B5EF4-FFF2-40B4-BE49-F238E27FC236}">
                <a16:creationId xmlns:a16="http://schemas.microsoft.com/office/drawing/2014/main" id="{EF31A2D7-5983-492E-3507-53DCDD6A6957}"/>
              </a:ext>
            </a:extLst>
          </p:cNvPr>
          <p:cNvGraphicFramePr>
            <a:graphicFrameLocks noGrp="1"/>
          </p:cNvGraphicFramePr>
          <p:nvPr>
            <p:extLst>
              <p:ext uri="{D42A27DB-BD31-4B8C-83A1-F6EECF244321}">
                <p14:modId xmlns:p14="http://schemas.microsoft.com/office/powerpoint/2010/main" val="116760558"/>
              </p:ext>
            </p:extLst>
          </p:nvPr>
        </p:nvGraphicFramePr>
        <p:xfrm>
          <a:off x="1570206" y="2351629"/>
          <a:ext cx="2743200" cy="2928553"/>
        </p:xfrm>
        <a:graphic>
          <a:graphicData uri="http://schemas.openxmlformats.org/drawingml/2006/table">
            <a:tbl>
              <a:tblPr firstRow="1" bandRow="1">
                <a:tableStyleId>{5C22544A-7EE6-4342-B048-85BDC9FD1C3A}</a:tableStyleId>
              </a:tblPr>
              <a:tblGrid>
                <a:gridCol w="2194560">
                  <a:extLst>
                    <a:ext uri="{9D8B030D-6E8A-4147-A177-3AD203B41FA5}">
                      <a16:colId xmlns:a16="http://schemas.microsoft.com/office/drawing/2014/main" val="1035880458"/>
                    </a:ext>
                  </a:extLst>
                </a:gridCol>
                <a:gridCol w="548640">
                  <a:extLst>
                    <a:ext uri="{9D8B030D-6E8A-4147-A177-3AD203B41FA5}">
                      <a16:colId xmlns:a16="http://schemas.microsoft.com/office/drawing/2014/main" val="3153686703"/>
                    </a:ext>
                  </a:extLst>
                </a:gridCol>
              </a:tblGrid>
              <a:tr h="276793">
                <a:tc gridSpan="2">
                  <a:txBody>
                    <a:bodyPr/>
                    <a:lstStyle/>
                    <a:p>
                      <a:pPr algn="ctr"/>
                      <a:r>
                        <a:rPr lang="en-US" sz="1200" dirty="0">
                          <a:solidFill>
                            <a:schemeClr val="accent3"/>
                          </a:solidFill>
                          <a:latin typeface=""/>
                        </a:rPr>
                        <a:t>Parental Status</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Fathers</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29</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Mothers</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34</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Childless men</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19</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867256524"/>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Childless women</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17</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315468063"/>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200" dirty="0">
                        <a:solidFill>
                          <a:schemeClr val="accent3"/>
                        </a:solidFill>
                        <a:latin typeface=""/>
                      </a:endParaRP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endParaRPr lang="en-US" sz="1200" b="1">
                        <a:solidFill>
                          <a:schemeClr val="accent3"/>
                        </a:solidFill>
                        <a:latin typeface=""/>
                      </a:endParaRP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52828301"/>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Parents</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63</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348023790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Parents of children under 18</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33</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96165730"/>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Parents of children 18 or older</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33</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734142169"/>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Nonparents</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37</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215605986"/>
                  </a:ext>
                </a:extLst>
              </a:tr>
            </a:tbl>
          </a:graphicData>
        </a:graphic>
      </p:graphicFrame>
      <p:graphicFrame>
        <p:nvGraphicFramePr>
          <p:cNvPr id="154" name="Table 101">
            <a:extLst>
              <a:ext uri="{FF2B5EF4-FFF2-40B4-BE49-F238E27FC236}">
                <a16:creationId xmlns:a16="http://schemas.microsoft.com/office/drawing/2014/main" id="{30601BE0-E991-FF98-C31E-821F5C291312}"/>
              </a:ext>
            </a:extLst>
          </p:cNvPr>
          <p:cNvGraphicFramePr>
            <a:graphicFrameLocks noGrp="1"/>
          </p:cNvGraphicFramePr>
          <p:nvPr>
            <p:extLst>
              <p:ext uri="{D42A27DB-BD31-4B8C-83A1-F6EECF244321}">
                <p14:modId xmlns:p14="http://schemas.microsoft.com/office/powerpoint/2010/main" val="1409125062"/>
              </p:ext>
            </p:extLst>
          </p:nvPr>
        </p:nvGraphicFramePr>
        <p:xfrm>
          <a:off x="6561190" y="4594382"/>
          <a:ext cx="2286000" cy="137160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035880458"/>
                    </a:ext>
                  </a:extLst>
                </a:gridCol>
                <a:gridCol w="548640">
                  <a:extLst>
                    <a:ext uri="{9D8B030D-6E8A-4147-A177-3AD203B41FA5}">
                      <a16:colId xmlns:a16="http://schemas.microsoft.com/office/drawing/2014/main" val="3153686703"/>
                    </a:ext>
                  </a:extLst>
                </a:gridCol>
              </a:tblGrid>
              <a:tr h="274320">
                <a:tc gridSpan="2">
                  <a:txBody>
                    <a:bodyPr/>
                    <a:lstStyle/>
                    <a:p>
                      <a:pPr algn="ctr"/>
                      <a:r>
                        <a:rPr lang="en-US" sz="1200" dirty="0">
                          <a:solidFill>
                            <a:schemeClr val="accent3"/>
                          </a:solidFill>
                          <a:latin typeface=""/>
                        </a:rPr>
                        <a:t>Age of Children</a:t>
                      </a:r>
                    </a:p>
                  </a:txBody>
                  <a:tcPr>
                    <a:lnB w="28575" cap="flat" cmpd="sng" algn="ctr">
                      <a:solidFill>
                        <a:srgbClr val="2F4176"/>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324295028"/>
                  </a:ext>
                </a:extLst>
              </a:tr>
              <a:tr h="274320">
                <a:tc>
                  <a:txBody>
                    <a:bodyPr/>
                    <a:lstStyle/>
                    <a:p>
                      <a:pPr algn="r"/>
                      <a:r>
                        <a:rPr lang="en-US" sz="1200" dirty="0">
                          <a:solidFill>
                            <a:schemeClr val="accent3"/>
                          </a:solidFill>
                          <a:latin typeface=""/>
                        </a:rPr>
                        <a:t>0-4</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a:solidFill>
                            <a:schemeClr val="accent3"/>
                          </a:solidFill>
                          <a:latin typeface=""/>
                        </a:rPr>
                        <a:t>34</a:t>
                      </a:r>
                    </a:p>
                  </a:txBody>
                  <a:tcPr>
                    <a:lnT w="28575"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4142387115"/>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5-11</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48</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388814376"/>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3"/>
                          </a:solidFill>
                          <a:latin typeface=""/>
                        </a:rPr>
                        <a:t>12-14</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26</a:t>
                      </a:r>
                    </a:p>
                  </a:txBody>
                  <a:tcPr>
                    <a:lnT w="6350" cap="flat" cmpd="sng" algn="ctr">
                      <a:solidFill>
                        <a:srgbClr val="2F4176"/>
                      </a:solidFill>
                      <a:prstDash val="solid"/>
                      <a:round/>
                      <a:headEnd type="none" w="med" len="med"/>
                      <a:tailEnd type="none" w="med" len="med"/>
                    </a:lnT>
                    <a:lnB w="6350" cap="flat" cmpd="sng" algn="ctr">
                      <a:solidFill>
                        <a:srgbClr val="2F4176"/>
                      </a:solidFill>
                      <a:prstDash val="solid"/>
                      <a:round/>
                      <a:headEnd type="none" w="med" len="med"/>
                      <a:tailEnd type="none" w="med" len="med"/>
                    </a:lnB>
                    <a:solidFill>
                      <a:schemeClr val="bg1"/>
                    </a:solidFill>
                  </a:tcPr>
                </a:tc>
                <a:extLst>
                  <a:ext uri="{0D108BD9-81ED-4DB2-BD59-A6C34878D82A}">
                    <a16:rowId xmlns:a16="http://schemas.microsoft.com/office/drawing/2014/main" val="1746686552"/>
                  </a:ext>
                </a:extLst>
              </a:tr>
              <a:tr h="274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3"/>
                          </a:solidFill>
                          <a:latin typeface=""/>
                        </a:rPr>
                        <a:t>15-17</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tc>
                  <a:txBody>
                    <a:bodyPr/>
                    <a:lstStyle/>
                    <a:p>
                      <a:pPr algn="ctr"/>
                      <a:r>
                        <a:rPr lang="en-US" sz="1200" b="1" dirty="0">
                          <a:solidFill>
                            <a:schemeClr val="accent3"/>
                          </a:solidFill>
                          <a:latin typeface=""/>
                        </a:rPr>
                        <a:t>27</a:t>
                      </a:r>
                    </a:p>
                  </a:txBody>
                  <a:tcPr>
                    <a:lnT w="6350" cap="flat" cmpd="sng" algn="ctr">
                      <a:solidFill>
                        <a:srgbClr val="2F4176"/>
                      </a:solidFill>
                      <a:prstDash val="solid"/>
                      <a:round/>
                      <a:headEnd type="none" w="med" len="med"/>
                      <a:tailEnd type="none" w="med" len="med"/>
                    </a:lnT>
                    <a:lnB w="19050" cap="flat" cmpd="sng" algn="ctr">
                      <a:solidFill>
                        <a:srgbClr val="4866A2"/>
                      </a:solidFill>
                      <a:prstDash val="solid"/>
                      <a:round/>
                      <a:headEnd type="none" w="med" len="med"/>
                      <a:tailEnd type="none" w="med" len="med"/>
                    </a:lnB>
                    <a:solidFill>
                      <a:schemeClr val="bg1"/>
                    </a:solidFill>
                  </a:tcPr>
                </a:tc>
                <a:extLst>
                  <a:ext uri="{0D108BD9-81ED-4DB2-BD59-A6C34878D82A}">
                    <a16:rowId xmlns:a16="http://schemas.microsoft.com/office/drawing/2014/main" val="2215808596"/>
                  </a:ext>
                </a:extLst>
              </a:tr>
            </a:tbl>
          </a:graphicData>
        </a:graphic>
      </p:graphicFrame>
      <p:cxnSp>
        <p:nvCxnSpPr>
          <p:cNvPr id="5" name="Straight Arrow Connector 4">
            <a:extLst>
              <a:ext uri="{FF2B5EF4-FFF2-40B4-BE49-F238E27FC236}">
                <a16:creationId xmlns:a16="http://schemas.microsoft.com/office/drawing/2014/main" id="{20D25669-3817-D359-11B2-5D71329F6B7B}"/>
              </a:ext>
            </a:extLst>
          </p:cNvPr>
          <p:cNvCxnSpPr>
            <a:cxnSpLocks/>
          </p:cNvCxnSpPr>
          <p:nvPr/>
        </p:nvCxnSpPr>
        <p:spPr>
          <a:xfrm flipV="1">
            <a:off x="4432232" y="3009117"/>
            <a:ext cx="2010132" cy="108391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01C79F5C-995B-76DA-D06E-70EDB184C105}"/>
              </a:ext>
            </a:extLst>
          </p:cNvPr>
          <p:cNvCxnSpPr>
            <a:cxnSpLocks/>
          </p:cNvCxnSpPr>
          <p:nvPr/>
        </p:nvCxnSpPr>
        <p:spPr>
          <a:xfrm>
            <a:off x="4432232" y="4406951"/>
            <a:ext cx="1963886" cy="97179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17F3E83C-5FBD-AC63-EC52-8C62CD783C23}"/>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EFC2A0B4-80E9-0216-8E76-9F51BDE1A129}"/>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529754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527300-A66A-432B-B0A6-0903646A949F}"/>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00800" y="548640"/>
            <a:ext cx="2291700" cy="976771"/>
          </a:xfrm>
          <a:prstGeom prst="rect">
            <a:avLst/>
          </a:prstGeom>
          <a:noFill/>
          <a:ln>
            <a:noFill/>
          </a:ln>
        </p:spPr>
      </p:pic>
      <p:sp>
        <p:nvSpPr>
          <p:cNvPr id="2" name="Text Box 8">
            <a:extLst>
              <a:ext uri="{FF2B5EF4-FFF2-40B4-BE49-F238E27FC236}">
                <a16:creationId xmlns:a16="http://schemas.microsoft.com/office/drawing/2014/main" id="{0E7D3E44-E657-4407-F7D8-AEDA4B6C1B27}"/>
              </a:ext>
            </a:extLst>
          </p:cNvPr>
          <p:cNvSpPr txBox="1">
            <a:spLocks noChangeArrowheads="1"/>
          </p:cNvSpPr>
          <p:nvPr/>
        </p:nvSpPr>
        <p:spPr bwMode="auto">
          <a:xfrm>
            <a:off x="6400800" y="1658998"/>
            <a:ext cx="4484914" cy="593776"/>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lr>
                <a:schemeClr val="tx2"/>
              </a:buClr>
              <a:buChar char="•"/>
              <a:defRPr sz="2400">
                <a:solidFill>
                  <a:schemeClr val="tx1"/>
                </a:solidFill>
                <a:latin typeface="Calibri" panose="020F0502020204030204" pitchFamily="34" charset="0"/>
              </a:defRPr>
            </a:lvl1pPr>
            <a:lvl2pPr marL="742950" indent="-285750">
              <a:spcBef>
                <a:spcPct val="20000"/>
              </a:spcBef>
              <a:buClr>
                <a:schemeClr val="tx2"/>
              </a:buClr>
              <a:buFont typeface="Times New Roman" panose="02020603050405020304" pitchFamily="18" charset="0"/>
              <a:buChar char="–"/>
              <a:defRPr sz="2000">
                <a:solidFill>
                  <a:schemeClr val="tx1"/>
                </a:solidFill>
                <a:latin typeface="Calibri" panose="020F0502020204030204" pitchFamily="34" charset="0"/>
              </a:defRPr>
            </a:lvl2pPr>
            <a:lvl3pPr marL="1143000" indent="-228600">
              <a:spcBef>
                <a:spcPct val="20000"/>
              </a:spcBef>
              <a:buClr>
                <a:schemeClr val="tx2"/>
              </a:buClr>
              <a:buChar char="•"/>
              <a:defRPr>
                <a:solidFill>
                  <a:schemeClr val="tx1"/>
                </a:solidFill>
                <a:latin typeface="Calibri" panose="020F0502020204030204" pitchFamily="34" charset="0"/>
              </a:defRPr>
            </a:lvl3pPr>
            <a:lvl4pPr marL="1600200" indent="-228600">
              <a:spcBef>
                <a:spcPct val="20000"/>
              </a:spcBef>
              <a:buClr>
                <a:schemeClr val="tx2"/>
              </a:buClr>
              <a:buChar char="–"/>
              <a:defRPr sz="1600">
                <a:solidFill>
                  <a:schemeClr val="tx1"/>
                </a:solidFill>
                <a:latin typeface="Calibri" panose="020F0502020204030204" pitchFamily="34" charset="0"/>
              </a:defRPr>
            </a:lvl4pPr>
            <a:lvl5pPr marL="2057400" indent="-228600">
              <a:spcBef>
                <a:spcPct val="20000"/>
              </a:spcBef>
              <a:buClr>
                <a:schemeClr val="tx2"/>
              </a:buClr>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Clr>
                <a:schemeClr val="tx2"/>
              </a:buClr>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Clr>
                <a:schemeClr val="tx2"/>
              </a:buClr>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Clr>
                <a:schemeClr val="tx2"/>
              </a:buClr>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Clr>
                <a:schemeClr val="tx2"/>
              </a:buClr>
              <a:buChar char="»"/>
              <a:defRPr sz="1600">
                <a:solidFill>
                  <a:schemeClr val="tx1"/>
                </a:solidFill>
                <a:latin typeface="Calibri" panose="020F0502020204030204" pitchFamily="34" charset="0"/>
              </a:defRPr>
            </a:lvl9pPr>
          </a:lstStyle>
          <a:p>
            <a:pPr eaLnBrk="1" hangingPunct="1">
              <a:spcBef>
                <a:spcPct val="0"/>
              </a:spcBef>
              <a:buClrTx/>
              <a:buFontTx/>
              <a:buNone/>
            </a:pPr>
            <a:r>
              <a:rPr lang="en-US" altLang="en-US" sz="1400" dirty="0">
                <a:ea typeface="Calibri" panose="020F0502020204030204" pitchFamily="34" charset="0"/>
                <a:cs typeface="Calibri" panose="020F0502020204030204" pitchFamily="34" charset="0"/>
              </a:rPr>
              <a:t>Washington, DC | Berkeley, CA | New York, NY</a:t>
            </a:r>
          </a:p>
          <a:p>
            <a:pPr eaLnBrk="1" hangingPunct="1">
              <a:spcBef>
                <a:spcPct val="0"/>
              </a:spcBef>
              <a:buClrTx/>
              <a:buFontTx/>
              <a:buNone/>
            </a:pPr>
            <a:r>
              <a:rPr lang="en-US" altLang="en-US" sz="1400" dirty="0">
                <a:ea typeface="Calibri" panose="020F0502020204030204" pitchFamily="34" charset="0"/>
                <a:cs typeface="Calibri" panose="020F0502020204030204" pitchFamily="34" charset="0"/>
                <a:hlinkClick r:id="rId3"/>
              </a:rPr>
              <a:t>lakeresearch.com </a:t>
            </a:r>
            <a:r>
              <a:rPr lang="en-US" altLang="en-US" sz="1400" dirty="0">
                <a:ea typeface="Calibri" panose="020F0502020204030204" pitchFamily="34" charset="0"/>
                <a:cs typeface="Calibri" panose="020F0502020204030204" pitchFamily="34" charset="0"/>
              </a:rPr>
              <a:t>| 202.776.9066</a:t>
            </a:r>
          </a:p>
        </p:txBody>
      </p:sp>
      <p:sp>
        <p:nvSpPr>
          <p:cNvPr id="8" name="TextBox 7">
            <a:extLst>
              <a:ext uri="{FF2B5EF4-FFF2-40B4-BE49-F238E27FC236}">
                <a16:creationId xmlns:a16="http://schemas.microsoft.com/office/drawing/2014/main" id="{E1153E9C-EE0E-4DD4-B598-36723C0092D9}"/>
              </a:ext>
            </a:extLst>
          </p:cNvPr>
          <p:cNvSpPr txBox="1"/>
          <p:nvPr/>
        </p:nvSpPr>
        <p:spPr>
          <a:xfrm>
            <a:off x="457200" y="1658998"/>
            <a:ext cx="5427484" cy="4116833"/>
          </a:xfrm>
          <a:prstGeom prst="rect">
            <a:avLst/>
          </a:prstGeom>
          <a:noFill/>
        </p:spPr>
        <p:txBody>
          <a:bodyPr wrap="square" lIns="0" tIns="0" rIns="0" bIns="0">
            <a:spAutoFit/>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Population Connection is the largest grassroots population organization in the United States, educating young people and advocating progressive action to stabilize world population at a level that can be sustained by Earth’s resources.</a:t>
            </a:r>
          </a:p>
          <a:p>
            <a:pPr marL="0" marR="0">
              <a:lnSpc>
                <a:spcPct val="107000"/>
              </a:lnSpc>
              <a:spcBef>
                <a:spcPts val="0"/>
              </a:spcBef>
              <a:spcAft>
                <a:spcPts val="600"/>
              </a:spcAft>
            </a:pPr>
            <a:r>
              <a:rPr lang="fr-FR" sz="1400" dirty="0">
                <a:latin typeface="Calibri" panose="020F0502020204030204" pitchFamily="34" charset="0"/>
                <a:ea typeface="Calibri" panose="020F0502020204030204" pitchFamily="34" charset="0"/>
                <a:cs typeface="Calibri" panose="020F0502020204030204" pitchFamily="34" charset="0"/>
                <a:hlinkClick r:id="rId4"/>
              </a:rPr>
              <a:t>p</a:t>
            </a:r>
            <a:r>
              <a:rPr lang="fr-FR" sz="1400" dirty="0">
                <a:effectLst/>
                <a:latin typeface="Calibri" panose="020F0502020204030204" pitchFamily="34" charset="0"/>
                <a:ea typeface="Calibri" panose="020F0502020204030204" pitchFamily="34" charset="0"/>
                <a:cs typeface="Calibri" panose="020F0502020204030204" pitchFamily="34" charset="0"/>
                <a:hlinkClick r:id="rId4"/>
              </a:rPr>
              <a:t>opulationconnection.org </a:t>
            </a:r>
            <a:br>
              <a:rPr lang="fr-FR" sz="1400" dirty="0">
                <a:effectLst/>
                <a:latin typeface="Calibri" panose="020F0502020204030204" pitchFamily="34" charset="0"/>
                <a:ea typeface="Calibri" panose="020F0502020204030204" pitchFamily="34" charset="0"/>
                <a:cs typeface="Calibri" panose="020F0502020204030204" pitchFamily="34" charset="0"/>
              </a:rPr>
            </a:br>
            <a:r>
              <a:rPr lang="fr-FR" sz="1400" dirty="0">
                <a:effectLst/>
                <a:latin typeface="Calibri" panose="020F0502020204030204" pitchFamily="34" charset="0"/>
                <a:ea typeface="Calibri" panose="020F0502020204030204" pitchFamily="34" charset="0"/>
                <a:cs typeface="Calibri" panose="020F0502020204030204" pitchFamily="34" charset="0"/>
              </a:rPr>
              <a:t>2120 L Street NW, Suite 500</a:t>
            </a:r>
            <a:br>
              <a:rPr lang="fr-FR" sz="1400" dirty="0">
                <a:effectLst/>
                <a:latin typeface="Calibri" panose="020F0502020204030204" pitchFamily="34" charset="0"/>
                <a:ea typeface="Calibri" panose="020F0502020204030204" pitchFamily="34" charset="0"/>
                <a:cs typeface="Calibri" panose="020F0502020204030204" pitchFamily="34" charset="0"/>
              </a:rPr>
            </a:br>
            <a:r>
              <a:rPr lang="en-US" sz="1400" dirty="0">
                <a:effectLst/>
                <a:latin typeface="Calibri" panose="020F0502020204030204" pitchFamily="34" charset="0"/>
                <a:ea typeface="Calibri" panose="020F0502020204030204" pitchFamily="34" charset="0"/>
                <a:cs typeface="Calibri" panose="020F0502020204030204" pitchFamily="34" charset="0"/>
              </a:rPr>
              <a:t>Washington, DC 20037</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Marian Starkey</a:t>
            </a:r>
            <a:b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Vice President for Communications</a:t>
            </a:r>
            <a:b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Population Connection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Calibri" panose="020F0502020204030204" pitchFamily="34" charset="0"/>
                <a:ea typeface="Calibri" panose="020F0502020204030204" pitchFamily="34" charset="0"/>
                <a:cs typeface="Calibri" panose="020F0502020204030204" pitchFamily="34" charset="0"/>
              </a:rPr>
              <a:t>mstarkey@popconnect.org </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solidFill>
                  <a:srgbClr val="003057"/>
                </a:solidFill>
                <a:effectLst/>
                <a:latin typeface="Calibri" panose="020F0502020204030204" pitchFamily="34" charset="0"/>
                <a:ea typeface="Calibri" panose="020F0502020204030204" pitchFamily="34" charset="0"/>
                <a:cs typeface="Calibri" panose="020F0502020204030204" pitchFamily="34" charset="0"/>
              </a:rPr>
              <a:t>202.974.7735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Olivia Nater</a:t>
            </a:r>
            <a:b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Communications Manager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Calibri" panose="020F0502020204030204" pitchFamily="34" charset="0"/>
                <a:ea typeface="Calibri" panose="020F0502020204030204" pitchFamily="34" charset="0"/>
                <a:cs typeface="Calibri" panose="020F0502020204030204" pitchFamily="34" charset="0"/>
              </a:rPr>
              <a:t>Population Connection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onater@popconnect.org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003057"/>
                </a:solidFill>
                <a:effectLst/>
                <a:latin typeface="Calibri" panose="020F0502020204030204" pitchFamily="34" charset="0"/>
                <a:ea typeface="Calibri" panose="020F0502020204030204" pitchFamily="34" charset="0"/>
                <a:cs typeface="Calibri" panose="020F0502020204030204" pitchFamily="34" charset="0"/>
              </a:rPr>
              <a:t>202.974.7739</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2C92CCD8-CF87-2AF3-FD44-757A943E8E7E}"/>
              </a:ext>
            </a:extLst>
          </p:cNvPr>
          <p:cNvPicPr>
            <a:picLocks noChangeAspect="1"/>
          </p:cNvPicPr>
          <p:nvPr/>
        </p:nvPicPr>
        <p:blipFill>
          <a:blip r:embed="rId5"/>
          <a:stretch>
            <a:fillRect/>
          </a:stretch>
        </p:blipFill>
        <p:spPr>
          <a:xfrm>
            <a:off x="365760" y="457200"/>
            <a:ext cx="3107976" cy="776994"/>
          </a:xfrm>
          <a:prstGeom prst="rect">
            <a:avLst/>
          </a:prstGeom>
        </p:spPr>
      </p:pic>
      <p:cxnSp>
        <p:nvCxnSpPr>
          <p:cNvPr id="9" name="Straight Connector 8">
            <a:extLst>
              <a:ext uri="{FF2B5EF4-FFF2-40B4-BE49-F238E27FC236}">
                <a16:creationId xmlns:a16="http://schemas.microsoft.com/office/drawing/2014/main" id="{8DA97AC4-30EA-6512-2A31-96810AA50872}"/>
              </a:ext>
            </a:extLst>
          </p:cNvPr>
          <p:cNvCxnSpPr>
            <a:cxnSpLocks/>
          </p:cNvCxnSpPr>
          <p:nvPr/>
        </p:nvCxnSpPr>
        <p:spPr>
          <a:xfrm>
            <a:off x="6096000" y="457200"/>
            <a:ext cx="0" cy="5985164"/>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83890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2195-DB27-4668-854F-245CDB6FD60E}"/>
              </a:ext>
            </a:extLst>
          </p:cNvPr>
          <p:cNvSpPr>
            <a:spLocks noGrp="1"/>
          </p:cNvSpPr>
          <p:nvPr>
            <p:ph type="title"/>
          </p:nvPr>
        </p:nvSpPr>
        <p:spPr/>
        <p:txBody>
          <a:bodyPr>
            <a:normAutofit/>
          </a:bodyPr>
          <a:lstStyle/>
          <a:p>
            <a:r>
              <a:rPr lang="en-US" sz="3600" b="1" dirty="0">
                <a:solidFill>
                  <a:srgbClr val="0082C4"/>
                </a:solidFill>
                <a:latin typeface="Calibri" panose="020F0502020204030204" pitchFamily="34" charset="0"/>
                <a:ea typeface="Calibri" panose="020F0502020204030204" pitchFamily="34" charset="0"/>
                <a:cs typeface="Calibri" panose="020F0502020204030204" pitchFamily="34" charset="0"/>
              </a:rPr>
              <a:t>Key Findings – Context</a:t>
            </a:r>
          </a:p>
        </p:txBody>
      </p:sp>
      <p:sp>
        <p:nvSpPr>
          <p:cNvPr id="5" name="Content Placeholder 4">
            <a:extLst>
              <a:ext uri="{FF2B5EF4-FFF2-40B4-BE49-F238E27FC236}">
                <a16:creationId xmlns:a16="http://schemas.microsoft.com/office/drawing/2014/main" id="{BD0C91D9-6727-806B-2C12-A26EF17E18B2}"/>
              </a:ext>
            </a:extLst>
          </p:cNvPr>
          <p:cNvSpPr>
            <a:spLocks noGrp="1"/>
          </p:cNvSpPr>
          <p:nvPr>
            <p:ph idx="1"/>
          </p:nvPr>
        </p:nvSpPr>
        <p:spPr/>
        <p:txBody>
          <a:bodyPr>
            <a:noAutofit/>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A plurality (46%) of nonparents say they do not plan on having children in the future, four in ten (39%) say they do, and 15% don’t know, but age impacts these plans. </a:t>
            </a:r>
            <a:r>
              <a:rPr lang="en-US" sz="1200" dirty="0">
                <a:latin typeface="Calibri" panose="020F0502020204030204" pitchFamily="34" charset="0"/>
                <a:ea typeface="Calibri" panose="020F0502020204030204" pitchFamily="34" charset="0"/>
                <a:cs typeface="Calibri" panose="020F0502020204030204" pitchFamily="34" charset="0"/>
              </a:rPr>
              <a:t>Solid majorities of Gen Z and non-parents ages 18-30 plan on having children in the future.</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On the other hand, only 15% of parents say they plan on having more children, while eight in ten (79%) say they do not plan on having more children. </a:t>
            </a:r>
          </a:p>
          <a:p>
            <a:pPr marL="800100" lvl="1" indent="-342900">
              <a:lnSpc>
                <a:spcPct val="107000"/>
              </a:lnSpc>
              <a:spcBef>
                <a:spcPts val="0"/>
              </a:spcBef>
              <a:spcAft>
                <a:spcPts val="800"/>
              </a:spcAft>
              <a:tabLst>
                <a:tab pos="457200" algn="l"/>
              </a:tabLst>
            </a:pPr>
            <a:r>
              <a:rPr lang="en-US" sz="1200" kern="100" dirty="0">
                <a:latin typeface="Calibri" panose="020F0502020204030204" pitchFamily="34" charset="0"/>
                <a:ea typeface="Calibri" panose="020F0502020204030204" pitchFamily="34" charset="0"/>
                <a:cs typeface="Calibri" panose="020F0502020204030204" pitchFamily="34" charset="0"/>
              </a:rPr>
              <a:t>A plurality (44%) of parents have the same number of children now as their desired number of children, which could be contributing to 79% not planning on having more children, as they already have as many as they want now.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Nonparents and parents alike are more interested in having smaller families (0-2 children) than larger families (3+ children). </a:t>
            </a:r>
          </a:p>
          <a:p>
            <a:pPr marL="800100" lvl="1" indent="-342900">
              <a:lnSpc>
                <a:spcPct val="107000"/>
              </a:lnSpc>
              <a:spcBef>
                <a:spcPts val="0"/>
              </a:spcBef>
              <a:spcAft>
                <a:spcPts val="800"/>
              </a:spcAft>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If </a:t>
            </a:r>
            <a:r>
              <a:rPr lang="en-US" sz="1200" kern="100" dirty="0">
                <a:latin typeface="Calibri" panose="020F0502020204030204" pitchFamily="34" charset="0"/>
                <a:ea typeface="Calibri" panose="020F0502020204030204" pitchFamily="34" charset="0"/>
                <a:cs typeface="Calibri" panose="020F0502020204030204" pitchFamily="34" charset="0"/>
              </a:rPr>
              <a:t>nonparents </a:t>
            </a:r>
            <a:r>
              <a:rPr lang="en-US" sz="1200" kern="100" dirty="0">
                <a:effectLst/>
                <a:latin typeface="Calibri" panose="020F0502020204030204" pitchFamily="34" charset="0"/>
                <a:ea typeface="Calibri" panose="020F0502020204030204" pitchFamily="34" charset="0"/>
                <a:cs typeface="Calibri" panose="020F0502020204030204" pitchFamily="34" charset="0"/>
              </a:rPr>
              <a:t>were to choose exactly the number of children to have in their whole life, they are most likely to choose to have two children (39%). Notably, </a:t>
            </a:r>
            <a:r>
              <a:rPr lang="en-US" sz="1200" kern="100" dirty="0">
                <a:latin typeface="Calibri" panose="020F0502020204030204" pitchFamily="34" charset="0"/>
                <a:ea typeface="Calibri" panose="020F0502020204030204" pitchFamily="34" charset="0"/>
                <a:cs typeface="Calibri" panose="020F0502020204030204" pitchFamily="34" charset="0"/>
              </a:rPr>
              <a:t>just under a quarter </a:t>
            </a:r>
            <a:r>
              <a:rPr lang="en-US" sz="1200" kern="100" dirty="0">
                <a:effectLst/>
                <a:latin typeface="Calibri" panose="020F0502020204030204" pitchFamily="34" charset="0"/>
                <a:ea typeface="Calibri" panose="020F0502020204030204" pitchFamily="34" charset="0"/>
                <a:cs typeface="Calibri" panose="020F0502020204030204" pitchFamily="34" charset="0"/>
              </a:rPr>
              <a:t>(23%) say they would have zero children. </a:t>
            </a:r>
          </a:p>
          <a:p>
            <a:pPr marL="800100" lvl="1" indent="-342900">
              <a:lnSpc>
                <a:spcPct val="107000"/>
              </a:lnSpc>
              <a:spcBef>
                <a:spcPts val="0"/>
              </a:spcBef>
              <a:spcAft>
                <a:spcPts val="800"/>
              </a:spcAft>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Parents are also most likely to say if they could choose exactly the number of children to have in their life, it would be two (34%). Only 6% say they would not have had any children. </a:t>
            </a:r>
          </a:p>
          <a:p>
            <a:pPr marL="342900" indent="-342900">
              <a:lnSpc>
                <a:spcPct val="107000"/>
              </a:lnSpc>
              <a:spcBef>
                <a:spcPts val="0"/>
              </a:spcBef>
              <a:spcAft>
                <a:spcPts val="800"/>
              </a:spcAft>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A majority of both nonparents (65%) and parents (61%) say their desired number of children has stayed about the same over time. Among both parents and nonparents, nearly two in ten (19%) say their desired number has decreased over time.</a:t>
            </a:r>
          </a:p>
          <a:p>
            <a:pPr marL="800100" lvl="1" indent="-342900">
              <a:lnSpc>
                <a:spcPct val="107000"/>
              </a:lnSpc>
              <a:spcBef>
                <a:spcPts val="0"/>
              </a:spcBef>
              <a:spcAft>
                <a:spcPts val="800"/>
              </a:spcAft>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Across demographic subgroups, a majority say their desired number of children has stayed about the same over time. </a:t>
            </a:r>
          </a:p>
          <a:p>
            <a:pPr marL="342900" indent="-342900">
              <a:lnSpc>
                <a:spcPct val="107000"/>
              </a:lnSpc>
              <a:spcBef>
                <a:spcPts val="0"/>
              </a:spcBef>
              <a:spcAft>
                <a:spcPts val="800"/>
              </a:spcAft>
              <a:tabLst>
                <a:tab pos="457200" algn="l"/>
              </a:tabLst>
            </a:pPr>
            <a:r>
              <a:rPr lang="en-US" sz="1200" kern="100" dirty="0">
                <a:effectLst/>
                <a:latin typeface="Calibri" panose="020F0502020204030204" pitchFamily="34" charset="0"/>
                <a:ea typeface="Calibri" panose="020F0502020204030204" pitchFamily="34" charset="0"/>
                <a:cs typeface="Calibri" panose="020F0502020204030204" pitchFamily="34" charset="0"/>
              </a:rPr>
              <a:t>Across demographic subgroups, a majority of adults are pro-choice.</a:t>
            </a:r>
          </a:p>
          <a:p>
            <a:pPr marL="342900" indent="-342900">
              <a:lnSpc>
                <a:spcPct val="107000"/>
              </a:lnSpc>
              <a:spcBef>
                <a:spcPts val="0"/>
              </a:spcBef>
              <a:spcAft>
                <a:spcPts val="800"/>
              </a:spcAft>
              <a:tabLst>
                <a:tab pos="457200" algn="l"/>
              </a:tabLst>
            </a:pPr>
            <a:r>
              <a:rPr lang="en-US" sz="1200" kern="100" dirty="0">
                <a:latin typeface="Calibri" panose="020F0502020204030204" pitchFamily="34" charset="0"/>
                <a:ea typeface="Calibri" panose="020F0502020204030204" pitchFamily="34" charset="0"/>
                <a:cs typeface="Calibri" panose="020F0502020204030204" pitchFamily="34" charset="0"/>
              </a:rPr>
              <a:t>S</a:t>
            </a:r>
            <a:r>
              <a:rPr lang="en-US" sz="1200" kern="100" dirty="0">
                <a:effectLst/>
                <a:latin typeface="Calibri" panose="020F0502020204030204" pitchFamily="34" charset="0"/>
                <a:ea typeface="Calibri" panose="020F0502020204030204" pitchFamily="34" charset="0"/>
                <a:cs typeface="Calibri" panose="020F0502020204030204" pitchFamily="34" charset="0"/>
              </a:rPr>
              <a:t>ix in ten (63%) consider themselves to be an environmentalist and one in five consider themselves to be strong environmentalists. </a:t>
            </a:r>
          </a:p>
        </p:txBody>
      </p:sp>
      <p:pic>
        <p:nvPicPr>
          <p:cNvPr id="3" name="Picture 2">
            <a:extLst>
              <a:ext uri="{FF2B5EF4-FFF2-40B4-BE49-F238E27FC236}">
                <a16:creationId xmlns:a16="http://schemas.microsoft.com/office/drawing/2014/main" id="{388BDBFF-ADE6-600A-CF26-23D6A9419816}"/>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14F38E91-8FE1-6381-2AB5-664838DCFAEB}"/>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942026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2195-DB27-4668-854F-245CDB6FD60E}"/>
              </a:ext>
            </a:extLst>
          </p:cNvPr>
          <p:cNvSpPr>
            <a:spLocks noGrp="1"/>
          </p:cNvSpPr>
          <p:nvPr>
            <p:ph type="title"/>
          </p:nvPr>
        </p:nvSpPr>
        <p:spPr/>
        <p:txBody>
          <a:bodyPr>
            <a:normAutofit/>
          </a:bodyPr>
          <a:lstStyle/>
          <a:p>
            <a:r>
              <a:rPr lang="en-US" sz="3600" b="1" dirty="0">
                <a:solidFill>
                  <a:srgbClr val="0082C4"/>
                </a:solidFill>
                <a:latin typeface="Calibri" panose="020F0502020204030204" pitchFamily="34" charset="0"/>
                <a:ea typeface="Calibri" panose="020F0502020204030204" pitchFamily="34" charset="0"/>
                <a:cs typeface="Calibri" panose="020F0502020204030204" pitchFamily="34" charset="0"/>
              </a:rPr>
              <a:t>Key Findings – How People Feel About the Future</a:t>
            </a:r>
          </a:p>
        </p:txBody>
      </p:sp>
      <p:sp>
        <p:nvSpPr>
          <p:cNvPr id="5" name="Content Placeholder 4">
            <a:extLst>
              <a:ext uri="{FF2B5EF4-FFF2-40B4-BE49-F238E27FC236}">
                <a16:creationId xmlns:a16="http://schemas.microsoft.com/office/drawing/2014/main" id="{BD0C91D9-6727-806B-2C12-A26EF17E18B2}"/>
              </a:ext>
            </a:extLst>
          </p:cNvPr>
          <p:cNvSpPr>
            <a:spLocks noGrp="1"/>
          </p:cNvSpPr>
          <p:nvPr>
            <p:ph idx="1"/>
          </p:nvPr>
        </p:nvSpPr>
        <p:spPr/>
        <p:txBody>
          <a:bodyPr>
            <a:no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Adults are split between feeling optimistic and feeling pessimistic about the future of the country (41% optimistic, 39% pessimistic) and the future for younger generations (40% optimistic, 42% pessimistic). </a:t>
            </a:r>
          </a:p>
          <a:p>
            <a:r>
              <a:rPr lang="en-US" sz="1200" dirty="0">
                <a:latin typeface="Calibri" panose="020F0502020204030204" pitchFamily="34" charset="0"/>
                <a:ea typeface="Calibri" panose="020F0502020204030204" pitchFamily="34" charset="0"/>
                <a:cs typeface="Calibri" panose="020F0502020204030204" pitchFamily="34" charset="0"/>
              </a:rPr>
              <a:t>A plurality of younger men and women, Gen Z and Millennials, Black and Latino/a adults, Democrats, college-educated adults, and those who are childless but are planning to have kids in the future feel optimistic about the future </a:t>
            </a:r>
            <a:r>
              <a:rPr lang="en-US" sz="1200" u="sng" dirty="0">
                <a:latin typeface="Calibri" panose="020F0502020204030204" pitchFamily="34" charset="0"/>
                <a:ea typeface="Calibri" panose="020F0502020204030204" pitchFamily="34" charset="0"/>
                <a:cs typeface="Calibri" panose="020F0502020204030204" pitchFamily="34" charset="0"/>
              </a:rPr>
              <a:t>of the country</a:t>
            </a:r>
            <a:r>
              <a:rPr lang="en-US" sz="1200" dirty="0">
                <a:latin typeface="Calibri" panose="020F0502020204030204" pitchFamily="34" charset="0"/>
                <a:ea typeface="Calibri" panose="020F0502020204030204" pitchFamily="34" charset="0"/>
                <a:cs typeface="Calibri" panose="020F0502020204030204" pitchFamily="34" charset="0"/>
              </a:rPr>
              <a:t>, whereas a plurality of older women, Boomers, white adults, Republicans, and those who do not plan on having children feel pessimistic. Older men, Gen X, Independents, non-college-educated adults, and adults regardless of their parental status are split between feeling optimistic and pessimistic. </a:t>
            </a:r>
          </a:p>
          <a:p>
            <a:r>
              <a:rPr lang="en-US" sz="1200" dirty="0">
                <a:latin typeface="Calibri" panose="020F0502020204030204" pitchFamily="34" charset="0"/>
                <a:ea typeface="Calibri" panose="020F0502020204030204" pitchFamily="34" charset="0"/>
                <a:cs typeface="Calibri" panose="020F0502020204030204" pitchFamily="34" charset="0"/>
              </a:rPr>
              <a:t>A plurality of younger men and women, Millennials, Black and Latino/a adults, Democrats, and college-educated adults feel optimistic about the future </a:t>
            </a:r>
            <a:r>
              <a:rPr lang="en-US" sz="1200" u="sng" dirty="0">
                <a:latin typeface="Calibri" panose="020F0502020204030204" pitchFamily="34" charset="0"/>
                <a:ea typeface="Calibri" panose="020F0502020204030204" pitchFamily="34" charset="0"/>
                <a:cs typeface="Calibri" panose="020F0502020204030204" pitchFamily="34" charset="0"/>
              </a:rPr>
              <a:t>for younger generations</a:t>
            </a:r>
            <a:r>
              <a:rPr lang="en-US" sz="1200" dirty="0">
                <a:latin typeface="Calibri" panose="020F0502020204030204" pitchFamily="34" charset="0"/>
                <a:ea typeface="Calibri" panose="020F0502020204030204" pitchFamily="34" charset="0"/>
                <a:cs typeface="Calibri" panose="020F0502020204030204" pitchFamily="34" charset="0"/>
              </a:rPr>
              <a:t>, while older men and women, Gen X and Boomers, white adults, Republicans, non-college-educated adults, non-parents, and those who do not plan on having children feel pessimistic. Gen Z, Independents, parents, and childless adults who are planning to have kids in the future are split between feeling optimistic and pessimistic.</a:t>
            </a: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59DC39F8-9DA2-0873-2FBC-C6CF125F366B}"/>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83EA1018-8C4A-4A9C-3626-57AC62404E04}"/>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63788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2195-DB27-4668-854F-245CDB6FD60E}"/>
              </a:ext>
            </a:extLst>
          </p:cNvPr>
          <p:cNvSpPr>
            <a:spLocks noGrp="1"/>
          </p:cNvSpPr>
          <p:nvPr>
            <p:ph type="title"/>
          </p:nvPr>
        </p:nvSpPr>
        <p:spPr/>
        <p:txBody>
          <a:bodyPr>
            <a:normAutofit/>
          </a:bodyPr>
          <a:lstStyle/>
          <a:p>
            <a:r>
              <a:rPr lang="en-US" sz="3600" b="1" dirty="0">
                <a:solidFill>
                  <a:srgbClr val="0082C4"/>
                </a:solidFill>
                <a:latin typeface="Calibri" panose="020F0502020204030204" pitchFamily="34" charset="0"/>
                <a:ea typeface="Calibri" panose="020F0502020204030204" pitchFamily="34" charset="0"/>
                <a:cs typeface="Calibri" panose="020F0502020204030204" pitchFamily="34" charset="0"/>
              </a:rPr>
              <a:t>Key Findings – Impacts on Fertility Decisions </a:t>
            </a:r>
          </a:p>
        </p:txBody>
      </p:sp>
      <p:sp>
        <p:nvSpPr>
          <p:cNvPr id="5" name="Content Placeholder 4">
            <a:extLst>
              <a:ext uri="{FF2B5EF4-FFF2-40B4-BE49-F238E27FC236}">
                <a16:creationId xmlns:a16="http://schemas.microsoft.com/office/drawing/2014/main" id="{BD0C91D9-6727-806B-2C12-A26EF17E18B2}"/>
              </a:ext>
            </a:extLst>
          </p:cNvPr>
          <p:cNvSpPr>
            <a:spLocks noGrp="1"/>
          </p:cNvSpPr>
          <p:nvPr>
            <p:ph idx="1"/>
          </p:nvPr>
        </p:nvSpPr>
        <p:spPr/>
        <p:txBody>
          <a:bodyPr wrap="square">
            <a:no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For people under 50, worries about the state of the world and not being able to afford kids or more kids have had the most significant impacts on their ability or decision to have children (35% and 34% said this had a “major impact,” respectively).</a:t>
            </a:r>
          </a:p>
          <a:p>
            <a:r>
              <a:rPr lang="en-US" sz="1200" dirty="0">
                <a:latin typeface="Calibri" panose="020F0502020204030204" pitchFamily="34" charset="0"/>
                <a:ea typeface="Calibri" panose="020F0502020204030204" pitchFamily="34" charset="0"/>
                <a:cs typeface="Calibri" panose="020F0502020204030204" pitchFamily="34" charset="0"/>
              </a:rPr>
              <a:t>These top impacts on younger people’s ability or decision to have children are followed by mental health (27%), being worried about how laws that restrict abortion and reproductive health care will affect them/their partner during pregnancy (25%), age (25%), there not being enough support for parents in our country (22%), and current work demands and schedule making it difficult (22%). </a:t>
            </a:r>
          </a:p>
          <a:p>
            <a:r>
              <a:rPr lang="en-US" sz="1200" dirty="0">
                <a:latin typeface="Calibri" panose="020F0502020204030204" pitchFamily="34" charset="0"/>
                <a:ea typeface="Calibri" panose="020F0502020204030204" pitchFamily="34" charset="0"/>
                <a:cs typeface="Calibri" panose="020F0502020204030204" pitchFamily="34" charset="0"/>
              </a:rPr>
              <a:t>Across all subgroups, affordability has had the biggest impact for younger men, Black adults, Gen Z, and childless men and women. Worries about the state of the world has had the biggest impact on younger women, Latino/a adults, Millennials, younger men, childless women, unmarried adults, and those whose desired number of children has decreased.</a:t>
            </a:r>
          </a:p>
          <a:p>
            <a:r>
              <a:rPr lang="en-US" sz="1200" dirty="0"/>
              <a:t>F</a:t>
            </a:r>
            <a:r>
              <a:rPr lang="en-US" sz="1200" dirty="0">
                <a:latin typeface="Calibri" panose="020F0502020204030204" pitchFamily="34" charset="0"/>
                <a:ea typeface="Calibri" panose="020F0502020204030204" pitchFamily="34" charset="0"/>
                <a:cs typeface="Calibri" panose="020F0502020204030204" pitchFamily="34" charset="0"/>
              </a:rPr>
              <a:t>or younger women and Gen Z, mental health i</a:t>
            </a:r>
            <a:r>
              <a:rPr lang="en-US" sz="1200" dirty="0"/>
              <a:t>s a top tier impact, while </a:t>
            </a:r>
            <a:r>
              <a:rPr lang="en-US" sz="1200" dirty="0">
                <a:latin typeface="Calibri" panose="020F0502020204030204" pitchFamily="34" charset="0"/>
                <a:ea typeface="Calibri" panose="020F0502020204030204" pitchFamily="34" charset="0"/>
                <a:cs typeface="Calibri" panose="020F0502020204030204" pitchFamily="34" charset="0"/>
              </a:rPr>
              <a:t>worries about laws that restrict abortion and reproductive health care </a:t>
            </a:r>
            <a:r>
              <a:rPr lang="en-US" sz="1200" dirty="0"/>
              <a:t>also fall into the top tier for younger women.</a:t>
            </a:r>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dirty="0">
                <a:latin typeface="Calibri" panose="020F0502020204030204" pitchFamily="34" charset="0"/>
                <a:ea typeface="Calibri" panose="020F0502020204030204" pitchFamily="34" charset="0"/>
                <a:cs typeface="Calibri" panose="020F0502020204030204" pitchFamily="34" charset="0"/>
              </a:rPr>
              <a:t>Those who say they do not plan on having children say not wanting kids has had the biggest impact. </a:t>
            </a:r>
          </a:p>
          <a:p>
            <a:r>
              <a:rPr lang="en-US" sz="1200" dirty="0">
                <a:latin typeface="Calibri" panose="020F0502020204030204" pitchFamily="34" charset="0"/>
                <a:ea typeface="Calibri" panose="020F0502020204030204" pitchFamily="34" charset="0"/>
                <a:cs typeface="Calibri" panose="020F0502020204030204" pitchFamily="34" charset="0"/>
              </a:rPr>
              <a:t>Among people over 50, age has had the biggest impact on their ability or decision to have children.</a:t>
            </a:r>
          </a:p>
          <a:p>
            <a:pPr marL="0" indent="0">
              <a:buNone/>
            </a:pPr>
            <a:endParaRPr lang="en-US" sz="12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CAE7385F-5F77-C5CC-4551-53FA393D2C3E}"/>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1FC2097C-8C5F-1AAB-7D92-C859710C44AB}"/>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2460404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7B36C-3B43-49D4-21EA-7E1AC906D1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21DE6F-F53B-9203-0EE8-7A958D5F1965}"/>
              </a:ext>
            </a:extLst>
          </p:cNvPr>
          <p:cNvSpPr>
            <a:spLocks noGrp="1"/>
          </p:cNvSpPr>
          <p:nvPr>
            <p:ph type="title"/>
          </p:nvPr>
        </p:nvSpPr>
        <p:spPr/>
        <p:txBody>
          <a:bodyPr>
            <a:normAutofit/>
          </a:bodyPr>
          <a:lstStyle/>
          <a:p>
            <a:r>
              <a:rPr lang="en-US" sz="3600" b="1" dirty="0">
                <a:solidFill>
                  <a:srgbClr val="0082C4"/>
                </a:solidFill>
                <a:latin typeface="Calibri" panose="020F0502020204030204" pitchFamily="34" charset="0"/>
                <a:ea typeface="Calibri" panose="020F0502020204030204" pitchFamily="34" charset="0"/>
                <a:cs typeface="Calibri" panose="020F0502020204030204" pitchFamily="34" charset="0"/>
              </a:rPr>
              <a:t>Key Findings – Statements</a:t>
            </a:r>
          </a:p>
        </p:txBody>
      </p:sp>
      <p:sp>
        <p:nvSpPr>
          <p:cNvPr id="5" name="Content Placeholder 4">
            <a:extLst>
              <a:ext uri="{FF2B5EF4-FFF2-40B4-BE49-F238E27FC236}">
                <a16:creationId xmlns:a16="http://schemas.microsoft.com/office/drawing/2014/main" id="{E587D6AD-0129-F260-9F5D-BA13EA64FC6F}"/>
              </a:ext>
            </a:extLst>
          </p:cNvPr>
          <p:cNvSpPr>
            <a:spLocks noGrp="1"/>
          </p:cNvSpPr>
          <p:nvPr>
            <p:ph idx="1"/>
          </p:nvPr>
        </p:nvSpPr>
        <p:spPr/>
        <p:txBody>
          <a:bodyPr wrap="square">
            <a:no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Across all respondents, it is a core value that </a:t>
            </a:r>
            <a:r>
              <a:rPr lang="en-US" sz="1200" i="1" dirty="0">
                <a:latin typeface="Calibri" panose="020F0502020204030204" pitchFamily="34" charset="0"/>
                <a:ea typeface="Calibri" panose="020F0502020204030204" pitchFamily="34" charset="0"/>
                <a:cs typeface="Calibri" panose="020F0502020204030204" pitchFamily="34" charset="0"/>
              </a:rPr>
              <a:t>not every woman wants children, and they should have the opportunity to explore their career and passion</a:t>
            </a:r>
            <a:r>
              <a:rPr lang="en-US" sz="1200" dirty="0">
                <a:latin typeface="Calibri" panose="020F0502020204030204" pitchFamily="34" charset="0"/>
                <a:ea typeface="Calibri" panose="020F0502020204030204" pitchFamily="34" charset="0"/>
                <a:cs typeface="Calibri" panose="020F0502020204030204" pitchFamily="34" charset="0"/>
              </a:rPr>
              <a:t>s. When forced to choose between statements that say </a:t>
            </a:r>
            <a:r>
              <a:rPr lang="en-US" sz="1200" i="1" dirty="0">
                <a:latin typeface="Calibri" panose="020F0502020204030204" pitchFamily="34" charset="0"/>
                <a:ea typeface="Calibri" panose="020F0502020204030204" pitchFamily="34" charset="0"/>
                <a:cs typeface="Calibri" panose="020F0502020204030204" pitchFamily="34" charset="0"/>
              </a:rPr>
              <a:t>not every woman wants children</a:t>
            </a:r>
            <a:r>
              <a:rPr lang="en-US" sz="1200" dirty="0">
                <a:latin typeface="Calibri" panose="020F0502020204030204" pitchFamily="34" charset="0"/>
                <a:ea typeface="Calibri" panose="020F0502020204030204" pitchFamily="34" charset="0"/>
                <a:cs typeface="Calibri" panose="020F0502020204030204" pitchFamily="34" charset="0"/>
              </a:rPr>
              <a:t> (86% side with this statement) and </a:t>
            </a:r>
            <a:r>
              <a:rPr lang="en-US" sz="1200" i="1" dirty="0">
                <a:latin typeface="Calibri" panose="020F0502020204030204" pitchFamily="34" charset="0"/>
                <a:ea typeface="Calibri" panose="020F0502020204030204" pitchFamily="34" charset="0"/>
                <a:cs typeface="Calibri" panose="020F0502020204030204" pitchFamily="34" charset="0"/>
              </a:rPr>
              <a:t>women who do not want children are selfish and do not have the right values</a:t>
            </a:r>
            <a:r>
              <a:rPr lang="en-US" sz="1200" dirty="0">
                <a:latin typeface="Calibri" panose="020F0502020204030204" pitchFamily="34" charset="0"/>
                <a:ea typeface="Calibri" panose="020F0502020204030204" pitchFamily="34" charset="0"/>
                <a:cs typeface="Calibri" panose="020F0502020204030204" pitchFamily="34" charset="0"/>
              </a:rPr>
              <a:t> (8% side with this statement), people nearly universally side with the former. Across subgroups people agree at high levels with the statement that </a:t>
            </a:r>
            <a:r>
              <a:rPr lang="en-US" sz="1200" i="1" dirty="0">
                <a:latin typeface="Calibri" panose="020F0502020204030204" pitchFamily="34" charset="0"/>
                <a:ea typeface="Calibri" panose="020F0502020204030204" pitchFamily="34" charset="0"/>
                <a:cs typeface="Calibri" panose="020F0502020204030204" pitchFamily="34" charset="0"/>
              </a:rPr>
              <a:t>not every woman wants children</a:t>
            </a:r>
            <a:r>
              <a:rPr lang="en-US" sz="1200" dirty="0">
                <a:latin typeface="Calibri" panose="020F0502020204030204" pitchFamily="34" charset="0"/>
                <a:ea typeface="Calibri" panose="020F0502020204030204" pitchFamily="34" charset="0"/>
                <a:cs typeface="Calibri" panose="020F0502020204030204" pitchFamily="34" charset="0"/>
              </a:rPr>
              <a:t>. </a:t>
            </a:r>
          </a:p>
          <a:p>
            <a:r>
              <a:rPr lang="en-US" sz="1200" dirty="0">
                <a:latin typeface="Calibri" panose="020F0502020204030204" pitchFamily="34" charset="0"/>
                <a:ea typeface="Calibri" panose="020F0502020204030204" pitchFamily="34" charset="0"/>
                <a:cs typeface="Calibri" panose="020F0502020204030204" pitchFamily="34" charset="0"/>
              </a:rPr>
              <a:t>Nearly three-quarters of adults strongly agree that </a:t>
            </a:r>
            <a:r>
              <a:rPr lang="en-US" sz="1200" i="1" dirty="0">
                <a:latin typeface="Calibri" panose="020F0502020204030204" pitchFamily="34" charset="0"/>
                <a:ea typeface="Calibri" panose="020F0502020204030204" pitchFamily="34" charset="0"/>
                <a:cs typeface="Calibri" panose="020F0502020204030204" pitchFamily="34" charset="0"/>
              </a:rPr>
              <a:t>we should trust people to make their own decisions about if and when to have children</a:t>
            </a:r>
            <a:r>
              <a:rPr lang="en-US" sz="1200" dirty="0">
                <a:latin typeface="Calibri" panose="020F0502020204030204" pitchFamily="34" charset="0"/>
                <a:ea typeface="Calibri" panose="020F0502020204030204" pitchFamily="34" charset="0"/>
                <a:cs typeface="Calibri" panose="020F0502020204030204" pitchFamily="34" charset="0"/>
              </a:rPr>
              <a:t> (73% strongly agree). This is at a core value level of intense agreement.</a:t>
            </a:r>
          </a:p>
          <a:p>
            <a:r>
              <a:rPr lang="en-US" sz="1200" dirty="0">
                <a:latin typeface="Calibri" panose="020F0502020204030204" pitchFamily="34" charset="0"/>
                <a:ea typeface="Calibri" panose="020F0502020204030204" pitchFamily="34" charset="0"/>
                <a:cs typeface="Calibri" panose="020F0502020204030204" pitchFamily="34" charset="0"/>
              </a:rPr>
              <a:t>Statements about childbearing trends in the U.S. that four in ten or more intensely agree with are:</a:t>
            </a:r>
          </a:p>
          <a:p>
            <a:pPr lvl="1"/>
            <a:r>
              <a:rPr lang="en-US" sz="1200" i="1" dirty="0">
                <a:latin typeface="Calibri" panose="020F0502020204030204" pitchFamily="34" charset="0"/>
                <a:ea typeface="Calibri" panose="020F0502020204030204" pitchFamily="34" charset="0"/>
                <a:cs typeface="Calibri" panose="020F0502020204030204" pitchFamily="34" charset="0"/>
              </a:rPr>
              <a:t>Sometimes people want to spend their time, energy, and love doing other things than raising children. </a:t>
            </a:r>
            <a:r>
              <a:rPr lang="en-US" sz="1200" dirty="0">
                <a:latin typeface="Calibri" panose="020F0502020204030204" pitchFamily="34" charset="0"/>
                <a:ea typeface="Calibri" panose="020F0502020204030204" pitchFamily="34" charset="0"/>
                <a:cs typeface="Calibri" panose="020F0502020204030204" pitchFamily="34" charset="0"/>
              </a:rPr>
              <a:t>– 48% strongly agree </a:t>
            </a:r>
          </a:p>
          <a:p>
            <a:pPr lvl="1"/>
            <a:r>
              <a:rPr lang="en-US" sz="1200" i="1" dirty="0">
                <a:latin typeface="Calibri" panose="020F0502020204030204" pitchFamily="34" charset="0"/>
                <a:ea typeface="Calibri" panose="020F0502020204030204" pitchFamily="34" charset="0"/>
                <a:cs typeface="Calibri" panose="020F0502020204030204" pitchFamily="34" charset="0"/>
              </a:rPr>
              <a:t>Basics like food and housing cost so much that it forces us to prioritize jobs and income, slowing traditional milestones like having a child. </a:t>
            </a:r>
            <a:r>
              <a:rPr lang="en-US" sz="1200" dirty="0">
                <a:latin typeface="Calibri" panose="020F0502020204030204" pitchFamily="34" charset="0"/>
                <a:ea typeface="Calibri" panose="020F0502020204030204" pitchFamily="34" charset="0"/>
                <a:cs typeface="Calibri" panose="020F0502020204030204" pitchFamily="34" charset="0"/>
              </a:rPr>
              <a:t>– 43% strongly agree</a:t>
            </a:r>
          </a:p>
          <a:p>
            <a:r>
              <a:rPr lang="en-US" sz="1200" dirty="0">
                <a:latin typeface="Calibri" panose="020F0502020204030204" pitchFamily="34" charset="0"/>
                <a:ea typeface="Calibri" panose="020F0502020204030204" pitchFamily="34" charset="0"/>
                <a:cs typeface="Calibri" panose="020F0502020204030204" pitchFamily="34" charset="0"/>
              </a:rPr>
              <a:t>When talking about the impacts of climate change on childbearing decisions, more people are concerned about “raising children on a planet that is already in trouble” than “creating another human who will contribute to the destruction of the planet.” Either frame works for younger men, Black adults, and Millennials.</a:t>
            </a:r>
          </a:p>
        </p:txBody>
      </p:sp>
      <p:pic>
        <p:nvPicPr>
          <p:cNvPr id="3" name="Picture 2">
            <a:extLst>
              <a:ext uri="{FF2B5EF4-FFF2-40B4-BE49-F238E27FC236}">
                <a16:creationId xmlns:a16="http://schemas.microsoft.com/office/drawing/2014/main" id="{570D9D33-2EF4-0E22-2976-A4B62920B6CD}"/>
              </a:ext>
            </a:extLst>
          </p:cNvPr>
          <p:cNvPicPr>
            <a:picLocks noChangeAspect="1"/>
          </p:cNvPicPr>
          <p:nvPr/>
        </p:nvPicPr>
        <p:blipFill>
          <a:blip r:embed="rId3"/>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71487723-8088-9576-9004-5D88DDB32352}"/>
              </a:ext>
            </a:extLst>
          </p:cNvPr>
          <p:cNvPicPr>
            <a:picLocks noChangeAspect="1"/>
          </p:cNvPicPr>
          <p:nvPr/>
        </p:nvPicPr>
        <p:blipFill>
          <a:blip r:embed="rId4"/>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4256884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CC354-7C91-4D31-0C6B-62FBDC1402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4A0B06-979F-B0A9-0F0E-CAF1E7AF8CD9}"/>
              </a:ext>
            </a:extLst>
          </p:cNvPr>
          <p:cNvSpPr>
            <a:spLocks noGrp="1"/>
          </p:cNvSpPr>
          <p:nvPr>
            <p:ph type="title"/>
          </p:nvPr>
        </p:nvSpPr>
        <p:spPr/>
        <p:txBody>
          <a:bodyPr>
            <a:normAutofit/>
          </a:bodyPr>
          <a:lstStyle/>
          <a:p>
            <a:r>
              <a:rPr lang="en-US" sz="3600" b="1" dirty="0">
                <a:solidFill>
                  <a:srgbClr val="0082C4"/>
                </a:solidFill>
                <a:latin typeface="Calibri" panose="020F0502020204030204" pitchFamily="34" charset="0"/>
                <a:ea typeface="Calibri" panose="020F0502020204030204" pitchFamily="34" charset="0"/>
                <a:cs typeface="Calibri" panose="020F0502020204030204" pitchFamily="34" charset="0"/>
              </a:rPr>
              <a:t>Key Findings – Population Growth Concerns</a:t>
            </a:r>
          </a:p>
        </p:txBody>
      </p:sp>
      <p:sp>
        <p:nvSpPr>
          <p:cNvPr id="5" name="Content Placeholder 4">
            <a:extLst>
              <a:ext uri="{FF2B5EF4-FFF2-40B4-BE49-F238E27FC236}">
                <a16:creationId xmlns:a16="http://schemas.microsoft.com/office/drawing/2014/main" id="{1B75A343-3D4C-8380-662B-91D7796F63A4}"/>
              </a:ext>
            </a:extLst>
          </p:cNvPr>
          <p:cNvSpPr>
            <a:spLocks noGrp="1"/>
          </p:cNvSpPr>
          <p:nvPr>
            <p:ph idx="1"/>
          </p:nvPr>
        </p:nvSpPr>
        <p:spPr/>
        <p:txBody>
          <a:bodyPr>
            <a:noAutofit/>
          </a:bodyPr>
          <a:lstStyle/>
          <a:p>
            <a:pPr>
              <a:lnSpc>
                <a:spcPct val="107000"/>
              </a:lnSpc>
              <a:spcBef>
                <a:spcPts val="0"/>
              </a:spcBef>
            </a:pPr>
            <a:r>
              <a:rPr lang="en-US" sz="1200" dirty="0">
                <a:latin typeface="Calibri" panose="020F0502020204030204" pitchFamily="34" charset="0"/>
                <a:ea typeface="Calibri" panose="020F0502020204030204" pitchFamily="34" charset="0"/>
                <a:cs typeface="Calibri" panose="020F0502020204030204" pitchFamily="34" charset="0"/>
              </a:rPr>
              <a:t>Around half of adults are very or somewhat </a:t>
            </a:r>
            <a:r>
              <a:rPr lang="en-US" sz="1200" dirty="0">
                <a:effectLst/>
                <a:latin typeface="Calibri" panose="020F0502020204030204" pitchFamily="34" charset="0"/>
                <a:ea typeface="Calibri" panose="020F0502020204030204" pitchFamily="34" charset="0"/>
                <a:cs typeface="Calibri" panose="020F0502020204030204" pitchFamily="34" charset="0"/>
              </a:rPr>
              <a:t>concerned about </a:t>
            </a:r>
            <a:r>
              <a:rPr lang="en-US" sz="1200" dirty="0">
                <a:latin typeface="Calibri" panose="020F0502020204030204" pitchFamily="34" charset="0"/>
                <a:ea typeface="Calibri" panose="020F0502020204030204" pitchFamily="34" charset="0"/>
                <a:cs typeface="Calibri" panose="020F0502020204030204" pitchFamily="34" charset="0"/>
              </a:rPr>
              <a:t>population growth, and global growth is a bigger concern than national growth.</a:t>
            </a:r>
          </a:p>
          <a:p>
            <a:pPr>
              <a:lnSpc>
                <a:spcPct val="107000"/>
              </a:lnSpc>
              <a:spcBef>
                <a:spcPts val="0"/>
              </a:spcBef>
            </a:pPr>
            <a:r>
              <a:rPr lang="en-US" sz="1200" dirty="0">
                <a:effectLst/>
                <a:latin typeface="Calibri" panose="020F0502020204030204" pitchFamily="34" charset="0"/>
                <a:ea typeface="Calibri" panose="020F0502020204030204" pitchFamily="34" charset="0"/>
                <a:cs typeface="Calibri" panose="020F0502020204030204" pitchFamily="34" charset="0"/>
              </a:rPr>
              <a:t>50% said they are very to somewhat concerned about global population growth, while 22% are a little concerned and 24% are not concerned at all</a:t>
            </a:r>
            <a:endParaRPr lang="en-US" sz="12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pPr>
            <a:r>
              <a:rPr lang="en-US" sz="1200" dirty="0">
                <a:effectLst/>
                <a:latin typeface="Calibri" panose="020F0502020204030204" pitchFamily="34" charset="0"/>
                <a:ea typeface="Calibri" panose="020F0502020204030204" pitchFamily="34" charset="0"/>
                <a:cs typeface="Calibri" panose="020F0502020204030204" pitchFamily="34" charset="0"/>
              </a:rPr>
              <a:t>45% said</a:t>
            </a:r>
            <a:r>
              <a:rPr lang="en-US" sz="1200" dirty="0">
                <a:latin typeface="Calibri" panose="020F0502020204030204" pitchFamily="34" charset="0"/>
                <a:ea typeface="Calibri" panose="020F0502020204030204" pitchFamily="34" charset="0"/>
                <a:cs typeface="Calibri" panose="020F0502020204030204" pitchFamily="34" charset="0"/>
              </a:rPr>
              <a:t> they are </a:t>
            </a:r>
            <a:r>
              <a:rPr lang="en-US" sz="1200" dirty="0">
                <a:effectLst/>
                <a:latin typeface="Calibri" panose="020F0502020204030204" pitchFamily="34" charset="0"/>
                <a:ea typeface="Calibri" panose="020F0502020204030204" pitchFamily="34" charset="0"/>
                <a:cs typeface="Calibri" panose="020F0502020204030204" pitchFamily="34" charset="0"/>
              </a:rPr>
              <a:t>very to somewhat concerned about national population growth, while 22% are a little concerned and 29% are not concerned at all.</a:t>
            </a:r>
          </a:p>
          <a:p>
            <a:pPr>
              <a:lnSpc>
                <a:spcPct val="107000"/>
              </a:lnSpc>
              <a:spcBef>
                <a:spcPts val="0"/>
              </a:spcBef>
            </a:pPr>
            <a:r>
              <a:rPr lang="en-US" sz="1200" dirty="0">
                <a:latin typeface="Calibri" panose="020F0502020204030204" pitchFamily="34" charset="0"/>
                <a:ea typeface="Calibri" panose="020F0502020204030204" pitchFamily="34" charset="0"/>
                <a:cs typeface="Calibri" panose="020F0502020204030204" pitchFamily="34" charset="0"/>
              </a:rPr>
              <a:t>Across subgroups, the most concerning impacts of population growth are more children who live in poverty (36% chose this as a top concern) and the depletion of resources, such as fresh water, forests, and food (30% chose this as a top concern). </a:t>
            </a:r>
            <a:endParaRPr lang="en-US" sz="7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48D77383-5952-4224-71DD-825D1EBCDDD1}"/>
              </a:ext>
            </a:extLst>
          </p:cNvPr>
          <p:cNvPicPr>
            <a:picLocks noChangeAspect="1"/>
          </p:cNvPicPr>
          <p:nvPr/>
        </p:nvPicPr>
        <p:blipFill>
          <a:blip r:embed="rId2"/>
          <a:stretch>
            <a:fillRect/>
          </a:stretch>
        </p:blipFill>
        <p:spPr>
          <a:xfrm>
            <a:off x="0" y="6286500"/>
            <a:ext cx="2286000" cy="571500"/>
          </a:xfrm>
          <a:prstGeom prst="rect">
            <a:avLst/>
          </a:prstGeom>
        </p:spPr>
      </p:pic>
      <p:pic>
        <p:nvPicPr>
          <p:cNvPr id="6" name="Picture 5" descr="A blue letter p&#10;&#10;Description automatically generated">
            <a:extLst>
              <a:ext uri="{FF2B5EF4-FFF2-40B4-BE49-F238E27FC236}">
                <a16:creationId xmlns:a16="http://schemas.microsoft.com/office/drawing/2014/main" id="{5ADCFCA5-DDA1-9AF3-EB28-24C43976A118}"/>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392178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48F71-4DD1-E307-A40C-55ED778F898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36555B3-CF2B-0C60-5304-2D931F4A71B5}"/>
              </a:ext>
            </a:extLst>
          </p:cNvPr>
          <p:cNvSpPr>
            <a:spLocks noGrp="1"/>
          </p:cNvSpPr>
          <p:nvPr>
            <p:ph type="title"/>
          </p:nvPr>
        </p:nvSpPr>
        <p:spPr/>
        <p:txBody>
          <a:bodyPr/>
          <a:lstStyle/>
          <a:p>
            <a:r>
              <a:rPr lang="en-US" sz="4800" b="1" dirty="0">
                <a:solidFill>
                  <a:srgbClr val="0082C4"/>
                </a:solidFill>
                <a:latin typeface="Calibri" panose="020F0502020204030204" pitchFamily="34" charset="0"/>
                <a:ea typeface="Calibri" panose="020F0502020204030204" pitchFamily="34" charset="0"/>
                <a:cs typeface="Calibri" panose="020F0502020204030204" pitchFamily="34" charset="0"/>
              </a:rPr>
              <a:t>Context – Fertility </a:t>
            </a:r>
            <a:r>
              <a:rPr lang="en-US" sz="4800" b="1" dirty="0">
                <a:solidFill>
                  <a:srgbClr val="0082C4"/>
                </a:solidFill>
              </a:rPr>
              <a:t>Desires and Outcomes</a:t>
            </a:r>
            <a:endParaRPr lang="en-US" b="1" dirty="0">
              <a:solidFill>
                <a:srgbClr val="0082C4"/>
              </a:solidFill>
              <a:latin typeface="Calibri" panose="020F0502020204030204" pitchFamily="34" charset="0"/>
              <a:ea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C4B32FD7-B38E-504A-0EA5-E3B464850BA2}"/>
              </a:ext>
            </a:extLst>
          </p:cNvPr>
          <p:cNvSpPr>
            <a:spLocks noGrp="1"/>
          </p:cNvSpPr>
          <p:nvPr>
            <p:ph type="body" idx="1"/>
          </p:nvPr>
        </p:nvSpPr>
        <p:spPr/>
        <p:txBody>
          <a:bodyPr/>
          <a:lstStyle/>
          <a:p>
            <a:endParaRPr lang="en-US"/>
          </a:p>
        </p:txBody>
      </p:sp>
      <p:pic>
        <p:nvPicPr>
          <p:cNvPr id="2" name="Picture 1">
            <a:extLst>
              <a:ext uri="{FF2B5EF4-FFF2-40B4-BE49-F238E27FC236}">
                <a16:creationId xmlns:a16="http://schemas.microsoft.com/office/drawing/2014/main" id="{53B2D781-73D7-DC60-E9B8-B1EC147EAA26}"/>
              </a:ext>
            </a:extLst>
          </p:cNvPr>
          <p:cNvPicPr>
            <a:picLocks noChangeAspect="1"/>
          </p:cNvPicPr>
          <p:nvPr/>
        </p:nvPicPr>
        <p:blipFill>
          <a:blip r:embed="rId2"/>
          <a:stretch>
            <a:fillRect/>
          </a:stretch>
        </p:blipFill>
        <p:spPr>
          <a:xfrm>
            <a:off x="0" y="6286500"/>
            <a:ext cx="2286000" cy="571500"/>
          </a:xfrm>
          <a:prstGeom prst="rect">
            <a:avLst/>
          </a:prstGeom>
        </p:spPr>
      </p:pic>
      <p:pic>
        <p:nvPicPr>
          <p:cNvPr id="3" name="Picture 2" descr="A blue letter p&#10;&#10;Description automatically generated">
            <a:extLst>
              <a:ext uri="{FF2B5EF4-FFF2-40B4-BE49-F238E27FC236}">
                <a16:creationId xmlns:a16="http://schemas.microsoft.com/office/drawing/2014/main" id="{32D55A92-26CB-30C9-DDB4-80D1B2425646}"/>
              </a:ext>
            </a:extLst>
          </p:cNvPr>
          <p:cNvPicPr>
            <a:picLocks noChangeAspect="1"/>
          </p:cNvPicPr>
          <p:nvPr/>
        </p:nvPicPr>
        <p:blipFill>
          <a:blip r:embed="rId3"/>
          <a:stretch>
            <a:fillRect/>
          </a:stretch>
        </p:blipFill>
        <p:spPr>
          <a:xfrm>
            <a:off x="10383981" y="6343650"/>
            <a:ext cx="1787237" cy="457200"/>
          </a:xfrm>
          <a:prstGeom prst="rect">
            <a:avLst/>
          </a:prstGeom>
        </p:spPr>
      </p:pic>
    </p:spTree>
    <p:extLst>
      <p:ext uri="{BB962C8B-B14F-4D97-AF65-F5344CB8AC3E}">
        <p14:creationId xmlns:p14="http://schemas.microsoft.com/office/powerpoint/2010/main" val="1377581490"/>
      </p:ext>
    </p:extLst>
  </p:cSld>
  <p:clrMapOvr>
    <a:masterClrMapping/>
  </p:clrMapOvr>
</p:sld>
</file>

<file path=ppt/theme/theme1.xml><?xml version="1.0" encoding="utf-8"?>
<a:theme xmlns:a="http://schemas.openxmlformats.org/drawingml/2006/main" name="PC_LRP">
  <a:themeElements>
    <a:clrScheme name="Population Connection">
      <a:dk1>
        <a:srgbClr val="000000"/>
      </a:dk1>
      <a:lt1>
        <a:srgbClr val="FFFFFF"/>
      </a:lt1>
      <a:dk2>
        <a:srgbClr val="002337"/>
      </a:dk2>
      <a:lt2>
        <a:srgbClr val="EBF2F6"/>
      </a:lt2>
      <a:accent1>
        <a:srgbClr val="0082C3"/>
      </a:accent1>
      <a:accent2>
        <a:srgbClr val="61BB46"/>
      </a:accent2>
      <a:accent3>
        <a:srgbClr val="003057"/>
      </a:accent3>
      <a:accent4>
        <a:srgbClr val="2C7D2F"/>
      </a:accent4>
      <a:accent5>
        <a:srgbClr val="FFCB05"/>
      </a:accent5>
      <a:accent6>
        <a:srgbClr val="F0F7EC"/>
      </a:accent6>
      <a:hlink>
        <a:srgbClr val="002337"/>
      </a:hlink>
      <a:folHlink>
        <a:srgbClr val="002337"/>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C_LRP" id="{CC8726C7-A3D1-E346-8948-8F51DE16FC36}" vid="{9F112C5A-9F5C-B941-AC09-E0D2BBA49E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PC_LRP</Template>
  <TotalTime>9616</TotalTime>
  <Words>5761</Words>
  <Application>Microsoft Office PowerPoint</Application>
  <PresentationFormat>Widescreen</PresentationFormat>
  <Paragraphs>829</Paragraphs>
  <Slides>38</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Aptos</vt:lpstr>
      <vt:lpstr>Arial</vt:lpstr>
      <vt:lpstr>Calibri</vt:lpstr>
      <vt:lpstr>PC_LRP</vt:lpstr>
      <vt:lpstr>Fertility Desires and Outcomes  Population Connection Research  Findings from focus groups and a nationwide  mixed-mode survey of American adults</vt:lpstr>
      <vt:lpstr>Key Findings</vt:lpstr>
      <vt:lpstr>Big Picture Findings</vt:lpstr>
      <vt:lpstr>Key Findings – Context</vt:lpstr>
      <vt:lpstr>Key Findings – How People Feel About the Future</vt:lpstr>
      <vt:lpstr>Key Findings – Impacts on Fertility Decisions </vt:lpstr>
      <vt:lpstr>Key Findings – Statements</vt:lpstr>
      <vt:lpstr>Key Findings – Population Growth Concerns</vt:lpstr>
      <vt:lpstr>Context – Fertility Desires and Outcomes</vt:lpstr>
      <vt:lpstr>Over three-quarters of all adults have smaller families of 0-2 children, while over a third have no children. Less than 10% of adults have larger families of four or more children. Those who have children are most likely to say they have two children.   Overall, the most common desired number of children to have among all adults is two children. Around one in five desire three children. Twelve percent of adults would ideally have no children. Only 8% of respondents desire one child.</vt:lpstr>
      <vt:lpstr>About half of younger adults do not have any children currently. Younger adults who do currently have children are most likely to have one or two children.   For younger adults also, two children is the most desired family size, followed by three and zero, respectively. Only 9% of respondents desire one child.</vt:lpstr>
      <vt:lpstr>A plurality of nonparents say they do not plan on having children in the future, four in ten say they do, and 15% don’t know. Solid majorities of Gen Z, non-parents ages 18-30, Black men and younger Black non-parents, and Latino men and younger Latino/a non-parents plan on having children in the future.</vt:lpstr>
      <vt:lpstr>A majority of younger fathers as well as Gen Z and Millennial parents want more children than the actual number of children they have now. A plurality of younger mothers and Latino/a parents want more children than the actual number of children they have now.   On the other hand, a majority of older fathers and Boomer parents have had the same number of children as their desired number. A plurality of older mothers, Gen X parents, and white and Black parents have had the same number of children as their desired number, as have parents across party identification and educational attainment.   None of these subgroups are disproportionately likely to say they want fewer children than they have now. </vt:lpstr>
      <vt:lpstr>Across demographic subgroups, a majority say their desired number of children has stayed about the same over time. This is especially true for Boomers. </vt:lpstr>
      <vt:lpstr>Focus Group Quotes</vt:lpstr>
      <vt:lpstr>Some focus group participants say their ideal number of children has changed over time, with almost all saying the number has decreased. They mention reasons like finances/the economy, the difficulty or how taxing pregnancy or birth can be, and the state of the world for why their ideal number has decreased.</vt:lpstr>
      <vt:lpstr>PowerPoint Presentation</vt:lpstr>
      <vt:lpstr>Context – Core Attitudes on Abortion</vt:lpstr>
      <vt:lpstr>Across most demographic subgroups, a majority of adults are pro-choice. Among demographic subgroups, younger women, Black adults, Democrats, college-educated adults, non-parents, and those who do not plan on having children are most likely to believe abortion should be legal in all cases. The majority of Republicans are anti-choice. </vt:lpstr>
      <vt:lpstr>How People Feel about the Future</vt:lpstr>
      <vt:lpstr>Adults are split between feeling optimistic and pessimistic about the future of the country and the future for younger generations. </vt:lpstr>
      <vt:lpstr>There are significant differences in people’s outlooks about the future of the country driven by gender and age, generation, race, partisanship, and educational attainment. Optimists about the future of the country include younger men and women, Gen Z and Millennials, Black and Latino/a adults, Democrats, college-educated adults, and those who are childless but are planning to have kids in the future. Pessimists include older women, Boomers, white adults, Republicans, and those who do not plan on having children. Older men, Gen X, Independents, non-college-educated adults, parents, and non-parents are split.  </vt:lpstr>
      <vt:lpstr>Similar patterns emerge when people rate their sentiments toward the future for younger generations. Optimists include younger men and women, Millennials, Black and Latino/a adults, Democrats, and college-educated adults. Pessimists include older men and women, Gen X and Boomers, white adults, Republicans, non-college-educated adults, non-parents, and those who do not plan on having children. Gen Z, Independents, parents, and childless adults who plan on having kids in the future are split. </vt:lpstr>
      <vt:lpstr>Impacts on Fertility Decisions </vt:lpstr>
      <vt:lpstr>Age and gender influence the major impacts on people’s ability or decision to have children. Worries about the state of the world and affordability are top impacts for younger men and women. Notably, worries about laws that restrict abortion and reproductive health care and mental health also fall into a top tier for younger women. Older men and women say age is the biggest impact on their ability or decision to have children, followed distantly by affordability for older men and worries about the world for older women. </vt:lpstr>
      <vt:lpstr>Similarly, different generations describe unique reasons that impact their ability or decision to have children. Worries about the state of the world and affordability are top impacts for Gen Z and Millennials. Gen Z also says that mental health is a top tier impact, followed by worries about laws that restrict abortion and reproductive health care. Gen X and Boomers say age is the biggest impact on their ability or decision to have children, followed by secondary impacts of affordability and worries about the world.</vt:lpstr>
      <vt:lpstr>Finally, race influences the reasons that impact people’s ability or decision to have children. Across race, people say age is a top impact. Black and Latino/a adults also say that affordability has a major impact. Worries about the state of the world are a top impact for white and Latino/a adults. </vt:lpstr>
      <vt:lpstr>Statements</vt:lpstr>
      <vt:lpstr>When forced to choose between two viewpoints, people nearly universally side with believing that not every woman wants children, and they should have the opportunity to explore their career and passions. Belief in this sentiment is so widespread that this is a core value. Across demographic subgroups, even among people who hold anti-choice views, people share this perspective. Less than one in ten adults say that women who do not want children are selfish and do not have the right values is closer to their views. </vt:lpstr>
      <vt:lpstr>Nearly three-quarters of adults strongly agree with a statement that says we should trust people to make their own decisions about if and when to have children. This is a core value. Four in ten or more intensely agree that people may want to spend their time, energy and love doing other things than raising children and that the costs of food and housing being so much that it forces people to prioritize jobs and income over starting a family. Majorities also agree with family bringing meaning to life more than “weird little” accomplishments and overpopulation increasing unease about raising children on a troubled planet. </vt:lpstr>
      <vt:lpstr>On the other hand, about half or more disagree with statements that assert parents should have more voting power, overpopulation and climate change add to unease about having a child who will contribute to Earth’s destruction, becoming a wife and mother truly starts a woman’s life, and one of the biggest global challenges is falling fertility rates. </vt:lpstr>
      <vt:lpstr>Methodology &amp; Demographics</vt:lpstr>
      <vt:lpstr>Focus Group Methodology</vt:lpstr>
      <vt:lpstr>Qualitative Research Statement of Limitations (Focus Groups)</vt:lpstr>
      <vt:lpstr>Survey Methodology</vt:lpstr>
      <vt:lpstr>Demographics of Adults Surveyed</vt:lpstr>
      <vt:lpstr>Demographics of Adults Surveyed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PowerPoint Template – Revised</dc:title>
  <dc:creator>Izzy Vinyard</dc:creator>
  <cp:lastModifiedBy>Olivia Nater</cp:lastModifiedBy>
  <cp:revision>212</cp:revision>
  <dcterms:created xsi:type="dcterms:W3CDTF">2019-05-06T15:28:58Z</dcterms:created>
  <dcterms:modified xsi:type="dcterms:W3CDTF">2025-01-14T23:38:40Z</dcterms:modified>
</cp:coreProperties>
</file>